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sldIdLst>
    <p:sldId id="256" r:id="rId4"/>
    <p:sldId id="353" r:id="rId5"/>
    <p:sldId id="354" r:id="rId6"/>
    <p:sldId id="259" r:id="rId7"/>
    <p:sldId id="325" r:id="rId8"/>
    <p:sldId id="326" r:id="rId9"/>
    <p:sldId id="327" r:id="rId10"/>
    <p:sldId id="328" r:id="rId11"/>
    <p:sldId id="359" r:id="rId12"/>
    <p:sldId id="329" r:id="rId13"/>
    <p:sldId id="330" r:id="rId14"/>
    <p:sldId id="331" r:id="rId15"/>
    <p:sldId id="332" r:id="rId16"/>
    <p:sldId id="358" r:id="rId17"/>
    <p:sldId id="348" r:id="rId18"/>
    <p:sldId id="349" r:id="rId19"/>
    <p:sldId id="350" r:id="rId20"/>
    <p:sldId id="351" r:id="rId21"/>
    <p:sldId id="352" r:id="rId22"/>
    <p:sldId id="356" r:id="rId23"/>
    <p:sldId id="334" r:id="rId24"/>
    <p:sldId id="345" r:id="rId25"/>
    <p:sldId id="333" r:id="rId26"/>
    <p:sldId id="335" r:id="rId27"/>
    <p:sldId id="346" r:id="rId28"/>
    <p:sldId id="357" r:id="rId29"/>
    <p:sldId id="337" r:id="rId30"/>
    <p:sldId id="338" r:id="rId31"/>
    <p:sldId id="339" r:id="rId32"/>
    <p:sldId id="344" r:id="rId33"/>
    <p:sldId id="293" r:id="rId34"/>
    <p:sldId id="355" r:id="rId35"/>
  </p:sldIdLst>
  <p:sldSz cx="12192000" cy="6858000"/>
  <p:notesSz cx="7010400" cy="92964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459" y="1428737"/>
            <a:ext cx="10363200" cy="1470025"/>
          </a:xfrm>
        </p:spPr>
        <p:txBody>
          <a:bodyPr/>
          <a:lstStyle>
            <a:lvl1pPr algn="l">
              <a:defRPr>
                <a:solidFill>
                  <a:srgbClr val="00A9E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0459" y="3857628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90500" y="6357939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74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984" y="274638"/>
            <a:ext cx="7772416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0960" y="1600201"/>
            <a:ext cx="11201440" cy="452596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82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0960" y="1285861"/>
            <a:ext cx="8255040" cy="484030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945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8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23562C94-AADB-442A-93CE-9DDCD9E5B3E8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755FFA03-DB96-4206-981F-6CA53D98BF5A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199456" y="1600201"/>
            <a:ext cx="10382944" cy="3845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9268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9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7EF6C814-90A1-4F6E-A2DD-36FEB8628860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ovéPole 9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E22C5B3C-04EE-4A49-A470-64B263AF565F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959008" cy="1143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690712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7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9DD352EC-F6E4-4DE9-BA06-43A0194D0A03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TextovéPole 7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4BD37883-1912-4CF1-B24E-4C88EC7C062F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41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8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9184F7AA-16F8-43D9-B5D9-0212A2AE931F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199456" y="1600201"/>
            <a:ext cx="10382944" cy="3845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775227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EB867CE6-938B-4DEB-BFCA-04A11B5B193B}" type="datetimeFigureOut">
              <a:rPr lang="cs-CZ"/>
              <a:pPr>
                <a:defRPr/>
              </a:pPr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0F07A8-A984-4B3F-9BAE-5A823EFFD9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432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8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BA4CBD0B-3CB8-4D4D-92F7-B4C75233B81E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319C3307-4897-418D-910D-B21E96EB6F3A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199456" y="1600201"/>
            <a:ext cx="10382944" cy="3845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267926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9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1CE7E748-DED5-4ACD-AFB1-8D9084B96A71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ovéPole 9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91D52960-3422-42DD-9C75-82F503CAB3EB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959008" cy="1143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840841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7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1DB0BE5-668A-4C0D-BA53-4400934E04E6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TextovéPole 7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5CC5C873-2698-4D2A-AB4E-9E2A9968141A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84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984" y="274638"/>
            <a:ext cx="7772416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600201"/>
            <a:ext cx="11296691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882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8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47148B41-1F67-4FF4-8D20-576A3F982A82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199456" y="1600201"/>
            <a:ext cx="10382944" cy="3845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4166863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04024D58-1417-43F2-AA98-1B3E073C1DF2}" type="datetimeFigureOut">
              <a:rPr lang="cs-CZ"/>
              <a:pPr>
                <a:defRPr/>
              </a:pPr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0F102-69CE-4B55-A2BD-EDFF71E34D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81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09" y="4357695"/>
            <a:ext cx="103632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85709" y="285749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92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984" y="274638"/>
            <a:ext cx="7772416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5709" y="157161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61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984" y="274638"/>
            <a:ext cx="7772416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85710" y="15033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85710" y="214311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285751" y="6324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31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984" y="274638"/>
            <a:ext cx="7772416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02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96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10" y="1142984"/>
            <a:ext cx="4392087" cy="1285884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28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85710" y="2500307"/>
            <a:ext cx="4334975" cy="36258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35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23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 descr="malybubli_CJ_1502_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8100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85751" y="15716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85751" y="63579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818F7E-7C8C-495F-9A18-5CA31F7F3ABA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8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cs-CZ" sz="3600" kern="1200" dirty="0">
          <a:solidFill>
            <a:srgbClr val="00A9E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6" descr="Prezentace_vnitrek_fina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334434" y="6519864"/>
            <a:ext cx="278553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prstClr val="black"/>
                </a:solidFill>
              </a:rPr>
              <a:t>www.</a:t>
            </a:r>
            <a:r>
              <a:rPr lang="cs-CZ" sz="1200" dirty="0" err="1">
                <a:solidFill>
                  <a:prstClr val="black"/>
                </a:solidFill>
              </a:rPr>
              <a:t>mvcr.cz</a:t>
            </a:r>
            <a:r>
              <a:rPr lang="cs-CZ" sz="1200" dirty="0">
                <a:solidFill>
                  <a:prstClr val="black"/>
                </a:solidFill>
              </a:rPr>
              <a:t>/</a:t>
            </a:r>
            <a:r>
              <a:rPr lang="cs-CZ" sz="1200" dirty="0" err="1">
                <a:solidFill>
                  <a:prstClr val="black"/>
                </a:solidFill>
              </a:rPr>
              <a:t>odk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52" name="TextovéPole 8"/>
          <p:cNvSpPr txBox="1">
            <a:spLocks noChangeArrowheads="1"/>
          </p:cNvSpPr>
          <p:nvPr/>
        </p:nvSpPr>
        <p:spPr bwMode="auto">
          <a:xfrm>
            <a:off x="3600451" y="5949951"/>
            <a:ext cx="2688167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1200" b="1">
                <a:solidFill>
                  <a:prstClr val="white"/>
                </a:solidFill>
                <a:cs typeface="Arial" charset="0"/>
              </a:rPr>
              <a:t>Odbor veřejné správy, dozoru a kontroly</a:t>
            </a:r>
          </a:p>
        </p:txBody>
      </p:sp>
      <p:pic>
        <p:nvPicPr>
          <p:cNvPr id="2053" name="Obrázek 9" descr="MV_white-black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" y="5537200"/>
            <a:ext cx="3490384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267018" y="6519864"/>
            <a:ext cx="781049" cy="338137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97DA36-C15D-4A0F-BB19-647CE4CA38E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66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A9E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6" descr="Prezentace_vnitrek_fina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334434" y="6519864"/>
            <a:ext cx="278553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>
              <a:defRPr/>
            </a:pPr>
            <a:r>
              <a:rPr lang="cs-CZ" sz="1200" dirty="0">
                <a:solidFill>
                  <a:prstClr val="black"/>
                </a:solidFill>
              </a:rPr>
              <a:t>www.</a:t>
            </a:r>
            <a:r>
              <a:rPr lang="cs-CZ" sz="1200" dirty="0" err="1">
                <a:solidFill>
                  <a:prstClr val="black"/>
                </a:solidFill>
              </a:rPr>
              <a:t>mvcr.cz</a:t>
            </a:r>
            <a:r>
              <a:rPr lang="cs-CZ" sz="1200" dirty="0">
                <a:solidFill>
                  <a:prstClr val="black"/>
                </a:solidFill>
              </a:rPr>
              <a:t>/</a:t>
            </a:r>
            <a:r>
              <a:rPr lang="cs-CZ" sz="1200" dirty="0" err="1">
                <a:solidFill>
                  <a:prstClr val="black"/>
                </a:solidFill>
              </a:rPr>
              <a:t>odk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52" name="TextovéPole 8"/>
          <p:cNvSpPr txBox="1">
            <a:spLocks noChangeArrowheads="1"/>
          </p:cNvSpPr>
          <p:nvPr/>
        </p:nvSpPr>
        <p:spPr bwMode="auto">
          <a:xfrm>
            <a:off x="3600451" y="5949951"/>
            <a:ext cx="2688167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1200" b="1">
                <a:solidFill>
                  <a:prstClr val="white"/>
                </a:solidFill>
                <a:cs typeface="Arial" charset="0"/>
              </a:rPr>
              <a:t>Odbor veřejné správy, dozoru a kontroly</a:t>
            </a:r>
          </a:p>
        </p:txBody>
      </p:sp>
      <p:pic>
        <p:nvPicPr>
          <p:cNvPr id="3077" name="Obrázek 9" descr="MV_white-black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" y="5537200"/>
            <a:ext cx="3490384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267018" y="6519864"/>
            <a:ext cx="781049" cy="338137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16FC78-7FCD-437C-A069-889D79AA98A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52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A9E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rtal.gov.cz/" TargetMode="Externa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vcr.cz/clanek/navody-ke-stazeni.aspx" TargetMode="External"/><Relationship Id="rId5" Type="http://schemas.openxmlformats.org/officeDocument/2006/relationships/hyperlink" Target="https://rpp-ais.egon.gov.cz/AISP/verejne/rejstrik-prevodu-agend/zobrazeni-dokumentu-smluv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5222" y="1428737"/>
            <a:ext cx="9634452" cy="4248856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  <a:t/>
            </a:r>
            <a:b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</a:br>
            <a: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  <a:t>Sbírka právních předpisů územních samosprávných celků a některých správních úřadů</a:t>
            </a:r>
            <a:b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</a:br>
            <a: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  <a:t/>
            </a:r>
            <a:b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</a:b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ŠKOLENÍ ZÁSTUPCŮ ÚZEMNÍCH SAMOSPRÁVNÝCH CELKŮ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3812" y="195512"/>
            <a:ext cx="7772416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CO JE A NENÍ SBÍRKA </a:t>
            </a:r>
            <a:r>
              <a:rPr lang="cs-CZ" b="1" dirty="0" smtClean="0">
                <a:latin typeface="Arial Black" panose="020B0A04020102020204" pitchFamily="34" charset="0"/>
              </a:rPr>
              <a:t/>
            </a:r>
            <a:br>
              <a:rPr lang="cs-CZ" b="1" dirty="0" smtClean="0">
                <a:latin typeface="Arial Black" panose="020B0A04020102020204" pitchFamily="34" charset="0"/>
              </a:rPr>
            </a:br>
            <a:r>
              <a:rPr lang="cs-CZ" b="1" dirty="0" smtClean="0">
                <a:latin typeface="Arial Black" panose="020B0A04020102020204" pitchFamily="34" charset="0"/>
              </a:rPr>
              <a:t>PRÁVNÍCH </a:t>
            </a:r>
            <a:r>
              <a:rPr lang="cs-CZ" b="1" dirty="0">
                <a:latin typeface="Arial Black" panose="020B0A04020102020204" pitchFamily="34" charset="0"/>
              </a:rPr>
              <a:t>PŘEDPISŮ?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600201"/>
            <a:ext cx="11750347" cy="4837175"/>
          </a:xfrm>
        </p:spPr>
        <p:txBody>
          <a:bodyPr>
            <a:noAutofit/>
          </a:bodyPr>
          <a:lstStyle/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cs-CZ" sz="2000" dirty="0"/>
              <a:t>Sbírka právních předpisů = </a:t>
            </a:r>
            <a:r>
              <a:rPr lang="cs-CZ" sz="2000" b="1" dirty="0"/>
              <a:t>informační systém veřejné správy </a:t>
            </a:r>
            <a:r>
              <a:rPr lang="cs-CZ" sz="2000" dirty="0"/>
              <a:t>sloužící k publikaci právních předpisů ÚSC a neústředních správních úřadů a zveřejňování dalších zákonem stanovených aktů.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endParaRPr lang="cs-CZ" sz="1000" b="1" dirty="0"/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cs-CZ" sz="2000" dirty="0"/>
              <a:t>Je každému bezplatně a neomezeně přístupná způsobem umožňujícím dálkový přístup.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endParaRPr lang="cs-CZ" sz="1000" b="1" dirty="0"/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cs-CZ" sz="2000" b="1" dirty="0"/>
              <a:t>Správcem Sbírky právních předpisů </a:t>
            </a:r>
            <a:r>
              <a:rPr lang="cs-CZ" sz="2000" dirty="0"/>
              <a:t>je</a:t>
            </a:r>
            <a:r>
              <a:rPr lang="cs-CZ" sz="2000" b="1" dirty="0"/>
              <a:t> Ministerstvo vnitra </a:t>
            </a:r>
            <a:r>
              <a:rPr lang="cs-CZ" sz="2000" dirty="0"/>
              <a:t>(plní v zásadě ryze technické úkoly).</a:t>
            </a:r>
            <a:endParaRPr lang="cs-CZ" sz="2000" b="1" dirty="0"/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endParaRPr lang="cs-CZ" sz="1000" b="1" dirty="0"/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cs-CZ" sz="2000" b="1" dirty="0"/>
              <a:t>Sbírka právních předpisů </a:t>
            </a:r>
            <a:r>
              <a:rPr lang="cs-CZ" sz="2000" b="1" dirty="0">
                <a:solidFill>
                  <a:srgbClr val="FF0000"/>
                </a:solidFill>
              </a:rPr>
              <a:t>není nástrojem k omezování samosprávy obcí a krajů v oblasti jejich normotvorby</a:t>
            </a:r>
          </a:p>
          <a:p>
            <a:pPr marL="742950" lvl="2" indent="-342900" algn="just">
              <a:buFont typeface="Arial" panose="020B0604020202020204" pitchFamily="34" charset="0"/>
              <a:buChar char="→"/>
            </a:pPr>
            <a:r>
              <a:rPr lang="cs-CZ" sz="1600" dirty="0"/>
              <a:t>K vyhlášení právního předpisu </a:t>
            </a:r>
            <a:r>
              <a:rPr lang="cs-CZ" sz="1600" b="1" dirty="0"/>
              <a:t>dochází </a:t>
            </a:r>
            <a:r>
              <a:rPr lang="cs-CZ" sz="1600" b="1" u="sng" dirty="0"/>
              <a:t>automatizovaně</a:t>
            </a:r>
            <a:r>
              <a:rPr lang="cs-CZ" sz="1600" b="1" dirty="0"/>
              <a:t> pouhým zasláním do Sbírky právních předpisů </a:t>
            </a:r>
            <a:r>
              <a:rPr lang="cs-CZ" sz="1600" dirty="0"/>
              <a:t>(právní předpisy nejsou podrobeny „předběžné kontrole“ a jejich vyhlášení není „pozdržováno“ – vyhlášení je okamžité).</a:t>
            </a:r>
          </a:p>
          <a:p>
            <a:pPr marL="742950" lvl="2" indent="-342900" algn="just">
              <a:buFont typeface="Arial" panose="020B0604020202020204" pitchFamily="34" charset="0"/>
              <a:buChar char="→"/>
            </a:pPr>
            <a:endParaRPr lang="cs-CZ" sz="800" dirty="0"/>
          </a:p>
          <a:p>
            <a:pPr marL="742950" lvl="2" indent="-342900" algn="just">
              <a:buFont typeface="Arial" panose="020B0604020202020204" pitchFamily="34" charset="0"/>
              <a:buChar char="→"/>
            </a:pPr>
            <a:r>
              <a:rPr lang="cs-CZ" sz="1600" dirty="0"/>
              <a:t>Ministerstvo vnitra </a:t>
            </a:r>
            <a:r>
              <a:rPr lang="cs-CZ" sz="1600" b="1" dirty="0"/>
              <a:t>nemůže zasahovat do obsahu vyhlašovaných právních předpisů ani jejich vyhlášení bránit</a:t>
            </a:r>
            <a:r>
              <a:rPr lang="cs-CZ" sz="1600" dirty="0"/>
              <a:t>.</a:t>
            </a:r>
          </a:p>
          <a:p>
            <a:pPr marL="742950" lvl="2" indent="-342900" algn="just">
              <a:buFont typeface="Arial" panose="020B0604020202020204" pitchFamily="34" charset="0"/>
              <a:buChar char="→"/>
            </a:pPr>
            <a:endParaRPr lang="cs-CZ" sz="800" dirty="0"/>
          </a:p>
          <a:p>
            <a:pPr marL="742950" lvl="2" indent="-342900" algn="just">
              <a:buFont typeface="Arial" panose="020B0604020202020204" pitchFamily="34" charset="0"/>
              <a:buChar char="→"/>
            </a:pPr>
            <a:r>
              <a:rPr lang="cs-CZ" sz="1600" dirty="0"/>
              <a:t>Nezákonnosti v právních předpisech jsou </a:t>
            </a:r>
            <a:r>
              <a:rPr lang="cs-CZ" sz="1600" b="1" dirty="0"/>
              <a:t>řešeny standardními dozorovými postupy </a:t>
            </a:r>
            <a:r>
              <a:rPr lang="cs-CZ" sz="1600" dirty="0"/>
              <a:t>příslušných dozorových orgánů.</a:t>
            </a:r>
          </a:p>
          <a:p>
            <a:pPr marL="742950" lvl="2" indent="-342900" algn="just">
              <a:buFont typeface="Arial" panose="020B0604020202020204" pitchFamily="34" charset="0"/>
              <a:buChar char="→"/>
            </a:pPr>
            <a:endParaRPr lang="cs-CZ" sz="800" dirty="0"/>
          </a:p>
          <a:p>
            <a:pPr marL="742950" lvl="2" indent="-342900" algn="just">
              <a:buFont typeface="Arial" panose="020B0604020202020204" pitchFamily="34" charset="0"/>
              <a:buChar char="→"/>
            </a:pPr>
            <a:r>
              <a:rPr lang="cs-CZ" sz="1600" dirty="0"/>
              <a:t>V případě </a:t>
            </a:r>
            <a:r>
              <a:rPr lang="cs-CZ" sz="1600" b="1" dirty="0"/>
              <a:t>výpadku či nefunkčnosti </a:t>
            </a:r>
            <a:r>
              <a:rPr lang="cs-CZ" sz="1600" dirty="0"/>
              <a:t>informačního systému Sbírky právních předpisů </a:t>
            </a:r>
            <a:r>
              <a:rPr lang="cs-CZ" sz="1600" b="1" dirty="0"/>
              <a:t>vyhlašují ÚSC a správní úřady své právní předpisy náhradním způsobem</a:t>
            </a:r>
            <a:r>
              <a:rPr lang="cs-CZ" sz="1600" dirty="0"/>
              <a:t> – zveřejněním na své úřední desce.</a:t>
            </a:r>
          </a:p>
          <a:p>
            <a:pPr marL="742950" lvl="2" indent="-342900" algn="just">
              <a:buFont typeface="Wingdings" panose="05000000000000000000" pitchFamily="2" charset="2"/>
              <a:buChar char="Ø"/>
            </a:pPr>
            <a:endParaRPr lang="cs-CZ" sz="1600" b="1" dirty="0">
              <a:solidFill>
                <a:srgbClr val="FF0000"/>
              </a:solidFill>
            </a:endParaRPr>
          </a:p>
          <a:p>
            <a:pPr marL="742950" lvl="2" indent="-342900" algn="just">
              <a:buFont typeface="Arial" panose="020B0604020202020204" pitchFamily="34" charset="0"/>
              <a:buChar char="→"/>
            </a:pPr>
            <a:endParaRPr lang="cs-CZ" sz="1600" b="1" dirty="0"/>
          </a:p>
          <a:p>
            <a:pPr marL="0" lvl="1" indent="0" algn="just">
              <a:buNone/>
            </a:pPr>
            <a:endParaRPr lang="cs-CZ" sz="1600" dirty="0">
              <a:solidFill>
                <a:srgbClr val="FF0000"/>
              </a:solidFill>
            </a:endParaRPr>
          </a:p>
          <a:p>
            <a:pPr marL="457200" lvl="2" indent="0" algn="just">
              <a:buNone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11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1152" y="173736"/>
            <a:ext cx="7772416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VYHLAŠOVÁNÍ PRÁVNÍCH PŘEDPISŮ Z POHLEDU OBCÍ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316736"/>
            <a:ext cx="11750347" cy="5404103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cs-CZ" sz="2400" b="1" dirty="0"/>
              <a:t>STAV DO KONCE ROKU 2021</a:t>
            </a:r>
            <a:endParaRPr lang="cs-CZ" sz="2400" b="1" dirty="0">
              <a:solidFill>
                <a:srgbClr val="FF0000"/>
              </a:solidFill>
            </a:endParaRPr>
          </a:p>
          <a:p>
            <a:pPr marL="285750" lvl="1" algn="just">
              <a:buFont typeface="Wingdings" panose="05000000000000000000" pitchFamily="2" charset="2"/>
              <a:buChar char="Ø"/>
            </a:pPr>
            <a:r>
              <a:rPr lang="cs-CZ" sz="1600" dirty="0"/>
              <a:t>Právní úprava obsažená zejména </a:t>
            </a:r>
            <a:r>
              <a:rPr lang="cs-CZ" sz="1600" b="1" dirty="0"/>
              <a:t>v § 12 zákona o obcích</a:t>
            </a:r>
            <a:r>
              <a:rPr lang="cs-CZ" sz="1600" dirty="0"/>
              <a:t>; další povinnosti spojené s vydáváním právních předpisů obcí  stanoveny i v dalších zákonech </a:t>
            </a:r>
            <a:r>
              <a:rPr lang="cs-CZ" sz="1400" dirty="0"/>
              <a:t>(</a:t>
            </a:r>
            <a:r>
              <a:rPr lang="cs-CZ" sz="1400" i="1" dirty="0"/>
              <a:t>zákon o svobodném přístupu k informacím, zákon o archivnictví a spisové službě</a:t>
            </a:r>
            <a:r>
              <a:rPr lang="cs-CZ" sz="1400" dirty="0"/>
              <a:t>, </a:t>
            </a:r>
            <a:r>
              <a:rPr lang="cs-CZ" sz="1400" i="1" dirty="0"/>
              <a:t>správní řád, zákon </a:t>
            </a:r>
            <a:br>
              <a:rPr lang="cs-CZ" sz="1400" i="1" dirty="0"/>
            </a:br>
            <a:r>
              <a:rPr lang="cs-CZ" sz="1400" i="1" dirty="0"/>
              <a:t>o hazardních hrách, zákon o dani z nemovitých věcí, zákon o oceňování majetku</a:t>
            </a:r>
            <a:r>
              <a:rPr lang="cs-CZ" sz="1400" dirty="0"/>
              <a:t>).</a:t>
            </a:r>
          </a:p>
          <a:p>
            <a:pPr marL="0" lvl="1" indent="0" algn="just">
              <a:buNone/>
            </a:pPr>
            <a:endParaRPr lang="cs-CZ" sz="1400" dirty="0"/>
          </a:p>
          <a:p>
            <a:pPr marL="342900" lvl="1" indent="-342900" algn="just">
              <a:buFont typeface="+mj-lt"/>
              <a:buAutoNum type="arabicParenR"/>
            </a:pPr>
            <a:r>
              <a:rPr lang="cs-CZ" sz="1600" i="1" dirty="0"/>
              <a:t>Zastupitelstvo obce / rada obce </a:t>
            </a:r>
            <a:r>
              <a:rPr lang="cs-CZ" sz="1600" b="1" i="1" dirty="0"/>
              <a:t>vydá právní předpis obce </a:t>
            </a:r>
            <a:r>
              <a:rPr lang="cs-CZ" sz="1600" i="1" dirty="0"/>
              <a:t>(OZV / nařízení)</a:t>
            </a:r>
          </a:p>
          <a:p>
            <a:pPr marL="342900" lvl="1" indent="-342900" algn="just">
              <a:buFont typeface="+mj-lt"/>
              <a:buAutoNum type="arabicParenR"/>
            </a:pPr>
            <a:r>
              <a:rPr lang="cs-CZ" sz="1600" i="1" dirty="0"/>
              <a:t>Starosta a místostarosta právní předpis </a:t>
            </a:r>
            <a:r>
              <a:rPr lang="cs-CZ" sz="1600" b="1" i="1" dirty="0"/>
              <a:t>podepíší</a:t>
            </a:r>
            <a:r>
              <a:rPr lang="cs-CZ" sz="1600" i="1" dirty="0"/>
              <a:t>.</a:t>
            </a:r>
          </a:p>
          <a:p>
            <a:pPr marL="342900" lvl="1" indent="-342900" algn="just">
              <a:buFont typeface="+mj-lt"/>
              <a:buAutoNum type="arabicParenR"/>
            </a:pPr>
            <a:r>
              <a:rPr lang="cs-CZ" sz="1600" i="1" dirty="0"/>
              <a:t>Právní předpis obce se vyhlásí (podmínka platnosti právního předpisu). Vyhlášení se provede tak, že se </a:t>
            </a:r>
            <a:r>
              <a:rPr lang="cs-CZ" sz="1600" b="1" i="1" dirty="0">
                <a:solidFill>
                  <a:srgbClr val="FF0000"/>
                </a:solidFill>
              </a:rPr>
              <a:t>právní předpis vyvěsí na fyzické úřední desce OÚ po dobu 15 dnů</a:t>
            </a:r>
            <a:r>
              <a:rPr lang="cs-CZ" sz="1600" i="1" dirty="0"/>
              <a:t>. Právní předpis se po vyvěšení na úřední desce opatří datem vyvěšení a po sejmutí datem sejmutí.</a:t>
            </a:r>
          </a:p>
          <a:p>
            <a:pPr marL="742950" lvl="2" indent="-342900" algn="just">
              <a:buFont typeface="Arial" panose="020B0604020202020204" pitchFamily="34" charset="0"/>
              <a:buChar char="‒"/>
            </a:pPr>
            <a:r>
              <a:rPr lang="cs-CZ" sz="1400" i="1" dirty="0"/>
              <a:t>Dnem vyhlášení právního předpisu je první den jeho vyvěšení na úřední desce OÚ.</a:t>
            </a:r>
          </a:p>
          <a:p>
            <a:pPr marL="742950" lvl="2" indent="-342900" algn="just">
              <a:buFont typeface="Arial" panose="020B0604020202020204" pitchFamily="34" charset="0"/>
              <a:buChar char="‒"/>
            </a:pPr>
            <a:r>
              <a:rPr lang="cs-CZ" sz="1400" i="1" dirty="0"/>
              <a:t>Nařízení obce vykonávající rozšířenou působnost se zveřejní též na úřední desce OÚ působících ve správním obvodu obce s rozšířenou působností.</a:t>
            </a:r>
          </a:p>
          <a:p>
            <a:pPr marL="342900" lvl="1" indent="-342900" algn="just">
              <a:buFont typeface="+mj-lt"/>
              <a:buAutoNum type="arabicParenR"/>
            </a:pPr>
            <a:r>
              <a:rPr lang="cs-CZ" sz="1600" i="1" dirty="0"/>
              <a:t>Současně s vyvěšením na fyzické úřední desce OÚ musí obec </a:t>
            </a:r>
            <a:r>
              <a:rPr lang="cs-CZ" sz="1600" b="1" i="1" dirty="0"/>
              <a:t>zveřejnit právní předpis na el. úřední desce</a:t>
            </a:r>
            <a:r>
              <a:rPr lang="cs-CZ" sz="1600" i="1" dirty="0"/>
              <a:t> a zajistit jeho </a:t>
            </a:r>
            <a:r>
              <a:rPr lang="cs-CZ" sz="1600" b="1" i="1" dirty="0"/>
              <a:t>zveřejnění způsobem umožňujícím dálkový přístup </a:t>
            </a:r>
            <a:r>
              <a:rPr lang="cs-CZ" sz="1600" i="1" dirty="0"/>
              <a:t>po celou dobu jeho existence.</a:t>
            </a:r>
          </a:p>
          <a:p>
            <a:pPr marL="342900" lvl="1" indent="-342900" algn="just">
              <a:buFont typeface="+mj-lt"/>
              <a:buAutoNum type="arabicParenR"/>
            </a:pPr>
            <a:r>
              <a:rPr lang="cs-CZ" sz="1600" i="1" dirty="0"/>
              <a:t>Obec </a:t>
            </a:r>
            <a:r>
              <a:rPr lang="cs-CZ" sz="1600" b="1" i="1" dirty="0"/>
              <a:t>zašle neprodleně právní předpis příslušnému dozorovému orgánu </a:t>
            </a:r>
            <a:r>
              <a:rPr lang="cs-CZ" sz="1600" i="1" dirty="0"/>
              <a:t>(OZV – MV, nařízení – krajský úřad).</a:t>
            </a:r>
          </a:p>
          <a:p>
            <a:pPr marL="342900" lvl="1" indent="-342900" algn="just">
              <a:buFont typeface="+mj-lt"/>
              <a:buAutoNum type="arabicParenR"/>
            </a:pPr>
            <a:r>
              <a:rPr lang="cs-CZ" sz="1600" i="1" dirty="0"/>
              <a:t>Některé své právní předpisy obec </a:t>
            </a:r>
            <a:r>
              <a:rPr lang="cs-CZ" sz="1600" b="1" i="1" dirty="0"/>
              <a:t>zasílá rovněž dalším orgánům veřejné správy </a:t>
            </a:r>
            <a:r>
              <a:rPr lang="cs-CZ" sz="1600" i="1" dirty="0"/>
              <a:t>(např. MF, finanční správě).</a:t>
            </a:r>
          </a:p>
          <a:p>
            <a:pPr marL="342900" lvl="1" indent="-342900" algn="just">
              <a:buFont typeface="+mj-lt"/>
              <a:buAutoNum type="arabicParenR"/>
            </a:pPr>
            <a:r>
              <a:rPr lang="cs-CZ" sz="1600" i="1" dirty="0"/>
              <a:t>Obec je </a:t>
            </a:r>
            <a:r>
              <a:rPr lang="cs-CZ" sz="1600" b="1" i="1" dirty="0"/>
              <a:t>povinna vést trvalou evidenci všech právních předpisů</a:t>
            </a:r>
            <a:r>
              <a:rPr lang="cs-CZ" sz="1600" i="1" dirty="0"/>
              <a:t>, které vydala. Tato evidence musí být na OÚ každému přístupná.</a:t>
            </a:r>
          </a:p>
          <a:p>
            <a:pPr marL="342900" lvl="1" indent="-342900" algn="just">
              <a:buFont typeface="+mj-lt"/>
              <a:buAutoNum type="arabicParenR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0" lvl="1" indent="0" algn="just">
              <a:buNone/>
            </a:pPr>
            <a:endParaRPr lang="cs-CZ" sz="1600" dirty="0">
              <a:solidFill>
                <a:srgbClr val="FF0000"/>
              </a:solidFill>
            </a:endParaRPr>
          </a:p>
          <a:p>
            <a:pPr marL="457200" lvl="2" indent="0" algn="just">
              <a:buNone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544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8225" y="173736"/>
            <a:ext cx="7772416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VYHLAŠOVÁNÍ PRÁVNÍCH PŘEDPISŮ Z POHLEDU OBCÍ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316736"/>
            <a:ext cx="11750347" cy="5404103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endParaRPr lang="cs-CZ" sz="2400" b="1" dirty="0"/>
          </a:p>
          <a:p>
            <a:pPr marL="0" lvl="1" indent="0" algn="ctr">
              <a:buNone/>
            </a:pPr>
            <a:r>
              <a:rPr lang="cs-CZ" sz="2400" b="1" dirty="0"/>
              <a:t>OD 1. 1. 2022 VYHLAŠOVÁNÍ VE SBÍRCE PRÁVNÍCH PŘEDPISŮ</a:t>
            </a:r>
            <a:endParaRPr lang="cs-CZ" sz="2400" b="1" dirty="0">
              <a:solidFill>
                <a:srgbClr val="FF0000"/>
              </a:solidFill>
            </a:endParaRPr>
          </a:p>
          <a:p>
            <a:pPr marL="0" lvl="1" indent="0" algn="ctr">
              <a:buNone/>
            </a:pPr>
            <a:endParaRPr lang="cs-CZ" sz="1400" dirty="0"/>
          </a:p>
          <a:p>
            <a:pPr marL="0" lvl="1" indent="0" algn="just">
              <a:buNone/>
            </a:pPr>
            <a:r>
              <a:rPr lang="cs-CZ" sz="1800" b="1" dirty="0"/>
              <a:t>Vyhlášení</a:t>
            </a:r>
            <a:r>
              <a:rPr lang="cs-CZ" sz="1800" dirty="0"/>
              <a:t> právního předpisu je podmínkou jeho </a:t>
            </a:r>
            <a:r>
              <a:rPr lang="cs-CZ" sz="1800" b="1" dirty="0"/>
              <a:t>platnosti</a:t>
            </a:r>
            <a:r>
              <a:rPr lang="cs-CZ" sz="1800" dirty="0"/>
              <a:t> = právní předpis se stává součástí právního řádu ČR.</a:t>
            </a:r>
          </a:p>
          <a:p>
            <a:pPr marL="0" lvl="1" indent="0" algn="just">
              <a:buNone/>
            </a:pPr>
            <a:endParaRPr lang="cs-CZ" sz="1800" dirty="0"/>
          </a:p>
          <a:p>
            <a:pPr marL="0" lvl="1" indent="0" algn="ctr">
              <a:buNone/>
            </a:pPr>
            <a:r>
              <a:rPr lang="cs-CZ" sz="1800" dirty="0"/>
              <a:t>Právní předpisy obcí se</a:t>
            </a:r>
            <a:r>
              <a:rPr lang="cs-CZ" sz="1800" b="1" dirty="0"/>
              <a:t> vyhlašují </a:t>
            </a:r>
            <a:r>
              <a:rPr lang="cs-CZ" sz="1800" b="1" u="sng" dirty="0"/>
              <a:t>zveřejněním</a:t>
            </a:r>
            <a:r>
              <a:rPr lang="cs-CZ" sz="1800" dirty="0"/>
              <a:t> ve Sbírce právních předpisů.</a:t>
            </a:r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0" lvl="1" indent="0" algn="just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lvl="2" indent="0" algn="just">
              <a:buNone/>
            </a:pPr>
            <a:r>
              <a:rPr lang="cs-CZ" sz="1800" b="1" u="sng" dirty="0"/>
              <a:t>Zveřejnění</a:t>
            </a:r>
            <a:r>
              <a:rPr lang="cs-CZ" sz="1800" b="1" dirty="0"/>
              <a:t> provádí </a:t>
            </a:r>
            <a:r>
              <a:rPr lang="cs-CZ" sz="1800" b="1" dirty="0">
                <a:solidFill>
                  <a:srgbClr val="FF0000"/>
                </a:solidFill>
              </a:rPr>
              <a:t>obec, která právní předpis vydala</a:t>
            </a:r>
            <a:r>
              <a:rPr lang="cs-CZ" sz="1800" b="1" dirty="0"/>
              <a:t>, a to zasláním jeho textu </a:t>
            </a:r>
            <a:r>
              <a:rPr lang="cs-CZ" sz="1800" b="1" dirty="0">
                <a:solidFill>
                  <a:srgbClr val="FF0000"/>
                </a:solidFill>
              </a:rPr>
              <a:t>v otevřeném a strojově čitelném formátu</a:t>
            </a:r>
            <a:r>
              <a:rPr lang="cs-CZ" sz="1800" b="1" dirty="0"/>
              <a:t> a </a:t>
            </a:r>
            <a:r>
              <a:rPr lang="cs-CZ" sz="1800" b="1" dirty="0">
                <a:solidFill>
                  <a:srgbClr val="FF0000"/>
                </a:solidFill>
              </a:rPr>
              <a:t>jeho </a:t>
            </a:r>
            <a:r>
              <a:rPr lang="cs-CZ" sz="1800" b="1" dirty="0" err="1">
                <a:solidFill>
                  <a:srgbClr val="FF0000"/>
                </a:solidFill>
              </a:rPr>
              <a:t>metadat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/>
              <a:t>prostřednictvím </a:t>
            </a:r>
            <a:r>
              <a:rPr lang="cs-CZ" sz="1800" b="1" dirty="0">
                <a:solidFill>
                  <a:srgbClr val="FF0000"/>
                </a:solidFill>
              </a:rPr>
              <a:t>elektronického formuláře </a:t>
            </a:r>
            <a:r>
              <a:rPr lang="cs-CZ" sz="1800" b="1" dirty="0"/>
              <a:t>do </a:t>
            </a:r>
            <a:r>
              <a:rPr lang="cs-CZ" sz="1800" b="1" dirty="0">
                <a:solidFill>
                  <a:srgbClr val="FF0000"/>
                </a:solidFill>
              </a:rPr>
              <a:t>datové schránky </a:t>
            </a:r>
            <a:r>
              <a:rPr lang="cs-CZ" sz="1800" b="1" dirty="0"/>
              <a:t>zřízené správcem Sbírky právních předpisů pro tento účel. Není-li možné zveřejnit právní předpis nebo jeho část ve strojově čitelném formátu, zveřejní se právní předpis pouze v otevřeném formátu.</a:t>
            </a:r>
          </a:p>
          <a:p>
            <a:pPr marL="0" lvl="2" indent="0" algn="just">
              <a:buNone/>
            </a:pPr>
            <a:endParaRPr lang="cs-CZ" sz="1800" b="1" dirty="0"/>
          </a:p>
          <a:p>
            <a:pPr marL="0" lvl="2" indent="0" algn="just">
              <a:buNone/>
            </a:pPr>
            <a:endParaRPr lang="cs-CZ" sz="1800" b="1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  <p:sp>
        <p:nvSpPr>
          <p:cNvPr id="5" name="Šipka dolů 4"/>
          <p:cNvSpPr/>
          <p:nvPr/>
        </p:nvSpPr>
        <p:spPr>
          <a:xfrm>
            <a:off x="6160882" y="3561746"/>
            <a:ext cx="320040" cy="338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8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316736"/>
            <a:ext cx="11750347" cy="5404103"/>
          </a:xfrm>
        </p:spPr>
        <p:txBody>
          <a:bodyPr>
            <a:noAutofit/>
          </a:bodyPr>
          <a:lstStyle/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Do Sbírky právních předpisů „vkládá“ právní předpis </a:t>
            </a:r>
            <a:r>
              <a:rPr lang="cs-CZ" sz="1800" b="1" dirty="0">
                <a:solidFill>
                  <a:srgbClr val="FF0000"/>
                </a:solidFill>
              </a:rPr>
              <a:t>přímo samotná obec</a:t>
            </a:r>
            <a:r>
              <a:rPr lang="cs-CZ" sz="1800" dirty="0"/>
              <a:t>, která jej vydala.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600" dirty="0"/>
              <a:t>Obec nezasílá právní předpisy jiným orgánům veřejné moci (např. MV), aby je do Sbírky za ni „vložily“.</a:t>
            </a:r>
          </a:p>
          <a:p>
            <a:pPr marL="457200" lvl="3" indent="0" algn="just">
              <a:buNone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Do Sbírky se </a:t>
            </a:r>
            <a:r>
              <a:rPr lang="cs-CZ" sz="1800" b="1" dirty="0"/>
              <a:t>zasílají</a:t>
            </a:r>
            <a:r>
              <a:rPr lang="cs-CZ" sz="1800" dirty="0"/>
              <a:t> </a:t>
            </a:r>
            <a:r>
              <a:rPr lang="cs-CZ" sz="1800" b="1" dirty="0">
                <a:solidFill>
                  <a:srgbClr val="FF0000"/>
                </a:solidFill>
              </a:rPr>
              <a:t>pouze vydané právní předpisy</a:t>
            </a:r>
            <a:r>
              <a:rPr lang="cs-CZ" sz="1800" dirty="0"/>
              <a:t>, tj. ty, které již byly schválené zastupitelstvem (OZV) nebo radou obce (nařízení) = </a:t>
            </a:r>
            <a:r>
              <a:rPr lang="cs-CZ" sz="1800" b="1" dirty="0"/>
              <a:t>NIKDY SE DO SBÍRKY NEVKLÁDAJÍ KONCEPTY PRÁVNÍCH PŘEDPISŮ PŘED JEJICH SCHVÁLENÍM PŘÍSLUŠNÝM ORGÁNEM OBCE!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600" dirty="0"/>
              <a:t>Doposud neschválené koncepty právních předpisů fakticky </a:t>
            </a:r>
            <a:r>
              <a:rPr lang="cs-CZ" sz="1600" b="1" dirty="0"/>
              <a:t>nejsou právními předpisy</a:t>
            </a:r>
            <a:r>
              <a:rPr lang="cs-CZ" sz="1600" dirty="0"/>
              <a:t> a jejich zveřejnění ve Sbírce právních předpisů nemá žádné právní účinky. Při zveřejnění dokumentu, který není právním předpisem, bude muset obec </a:t>
            </a:r>
            <a:r>
              <a:rPr lang="cs-CZ" sz="1600" b="1" dirty="0"/>
              <a:t>žádat správce Sbírky právních předpisů o jeho výmaz. </a:t>
            </a:r>
            <a:r>
              <a:rPr lang="cs-CZ" sz="1600" dirty="0"/>
              <a:t>Právní předpis bude obec muset zveřejnit znovu po jeho schválení příslušným orgánem obce.</a:t>
            </a:r>
          </a:p>
          <a:p>
            <a:pPr marL="457200" lvl="3" indent="0" algn="just">
              <a:buNone/>
            </a:pPr>
            <a:endParaRPr lang="cs-CZ" sz="16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Právní předpisy se zasílají </a:t>
            </a:r>
            <a:r>
              <a:rPr lang="cs-CZ" sz="1800" b="1" dirty="0">
                <a:solidFill>
                  <a:srgbClr val="FF0000"/>
                </a:solidFill>
              </a:rPr>
              <a:t>v otevřeném a strojově čitelném formátu</a:t>
            </a:r>
          </a:p>
          <a:p>
            <a:pPr marL="742950" lvl="4" indent="-285750" algn="just">
              <a:buFont typeface="Arial" panose="020B0604020202020204" pitchFamily="34" charset="0"/>
              <a:buChar char="‒"/>
            </a:pPr>
            <a:r>
              <a:rPr lang="cs-CZ" sz="1600" b="1" dirty="0"/>
              <a:t>Otevřenými formáty </a:t>
            </a:r>
            <a:r>
              <a:rPr lang="cs-CZ" sz="1600" dirty="0"/>
              <a:t>jsou např. formáty PDF, TXT, RTF, ODT. </a:t>
            </a:r>
          </a:p>
          <a:p>
            <a:pPr marL="742950" lvl="4" indent="-285750" algn="just">
              <a:buFont typeface="Arial" panose="020B0604020202020204" pitchFamily="34" charset="0"/>
              <a:buChar char="‒"/>
            </a:pPr>
            <a:r>
              <a:rPr lang="cs-CZ" sz="1600" b="1" dirty="0"/>
              <a:t>Strojově čitelný formát </a:t>
            </a:r>
            <a:r>
              <a:rPr lang="cs-CZ" sz="1600" dirty="0"/>
              <a:t>- formát, který je strukturován takovým způsobem, že pomocí programové aplikace z něj lze získat žádané údaje (zjednodušeně řečeno lze jednotlivé znaky dokumentu označit a např. kopírovat). </a:t>
            </a:r>
            <a:r>
              <a:rPr lang="cs-CZ" sz="1600" b="1" dirty="0">
                <a:solidFill>
                  <a:srgbClr val="FF0000"/>
                </a:solidFill>
              </a:rPr>
              <a:t>Požadavek splní jakýkoli počítačový formát, který obsahuje textový obsah právního předpisu, tedy nikoli naskenovaný obrázek právního </a:t>
            </a:r>
            <a:r>
              <a:rPr lang="cs-CZ" sz="1600" b="1" dirty="0" smtClean="0">
                <a:solidFill>
                  <a:srgbClr val="FF0000"/>
                </a:solidFill>
              </a:rPr>
              <a:t>předpisu.</a:t>
            </a:r>
            <a:endParaRPr lang="cs-CZ" sz="1600" dirty="0"/>
          </a:p>
          <a:p>
            <a:pPr marL="742950" lvl="4" indent="-285750" algn="just">
              <a:buFont typeface="Arial" panose="020B0604020202020204" pitchFamily="34" charset="0"/>
              <a:buChar char="‒"/>
            </a:pPr>
            <a:r>
              <a:rPr lang="cs-CZ" sz="1600" b="1" dirty="0" smtClean="0"/>
              <a:t>Strojově </a:t>
            </a:r>
            <a:r>
              <a:rPr lang="cs-CZ" sz="1600" b="1" dirty="0"/>
              <a:t>čitelný formát nemusí splňovat „netextové“ části právního předpisu</a:t>
            </a:r>
            <a:r>
              <a:rPr lang="cs-CZ" sz="1600" dirty="0"/>
              <a:t>, např. mapové a obrázkové přílohy právního předpisu (musí však být v otevřeném </a:t>
            </a:r>
            <a:r>
              <a:rPr lang="cs-CZ" sz="1600" dirty="0" smtClean="0"/>
              <a:t>formátu, např. PDF).</a:t>
            </a:r>
            <a:endParaRPr lang="cs-CZ" sz="1600" dirty="0"/>
          </a:p>
          <a:p>
            <a:pPr marL="742950" lvl="4" indent="-285750" algn="just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1570" y="89092"/>
            <a:ext cx="7772416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VYHLAŠOVÁNÍ PRÁVNÍCH PŘEDPISŮ Z POHLEDU OBCÍ III.</a:t>
            </a:r>
          </a:p>
        </p:txBody>
      </p:sp>
    </p:spTree>
    <p:extLst>
      <p:ext uri="{BB962C8B-B14F-4D97-AF65-F5344CB8AC3E}">
        <p14:creationId xmlns:p14="http://schemas.microsoft.com/office/powerpoint/2010/main" val="3375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75903" y="137852"/>
            <a:ext cx="7772416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POSTUP PO VYHLÁŠENÍ PRÁVNÍHO PŘEDPISU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316736"/>
            <a:ext cx="11750347" cy="5404103"/>
          </a:xfrm>
        </p:spPr>
        <p:txBody>
          <a:bodyPr>
            <a:noAutofit/>
          </a:bodyPr>
          <a:lstStyle/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600" dirty="0"/>
              <a:t>Po  zaslání elektronického formuláře s právním předpisem do Sbírky právních předpisů (tj. po vyhlášení právního předpisu) obec obdrží automaticky do datové schránky </a:t>
            </a:r>
            <a:r>
              <a:rPr lang="cs-CZ" sz="1600" b="1" dirty="0">
                <a:solidFill>
                  <a:srgbClr val="00B0F0"/>
                </a:solidFill>
              </a:rPr>
              <a:t>vyrozumění o vyhlášení právního předpisu</a:t>
            </a:r>
            <a:r>
              <a:rPr lang="cs-CZ" sz="1600" dirty="0"/>
              <a:t>.</a:t>
            </a:r>
          </a:p>
          <a:p>
            <a:pPr marL="0" lvl="2" indent="0" algn="just">
              <a:buNone/>
            </a:pPr>
            <a:endParaRPr lang="cs-CZ" sz="11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600" dirty="0"/>
              <a:t>Obec, která právní předpis vydala, zveřejní </a:t>
            </a:r>
            <a:r>
              <a:rPr lang="cs-CZ" sz="1600" b="1" dirty="0"/>
              <a:t>na své fyzické úřední desce </a:t>
            </a:r>
            <a:r>
              <a:rPr lang="cs-CZ" sz="1600" b="1" dirty="0">
                <a:solidFill>
                  <a:srgbClr val="00B0F0"/>
                </a:solidFill>
              </a:rPr>
              <a:t>oznámení o vyhlášení právního předpisu ve Sbírce právních předpisů</a:t>
            </a:r>
            <a:r>
              <a:rPr lang="cs-CZ" sz="1600" dirty="0">
                <a:solidFill>
                  <a:srgbClr val="00B0F0"/>
                </a:solidFill>
              </a:rPr>
              <a:t> </a:t>
            </a:r>
            <a:r>
              <a:rPr lang="cs-CZ" sz="1600" b="1" dirty="0"/>
              <a:t>po dobu alespoň 15 dnů </a:t>
            </a:r>
            <a:r>
              <a:rPr lang="cs-CZ" sz="1600" dirty="0"/>
              <a:t>ode dne, kdy byla vyrozuměna o jejím vyhlášení. Současně toto oznámení </a:t>
            </a:r>
            <a:r>
              <a:rPr lang="cs-CZ" sz="1600" b="1" dirty="0"/>
              <a:t>zveřejní i na el. úřední desce </a:t>
            </a:r>
            <a:r>
              <a:rPr lang="cs-CZ" sz="1400" dirty="0"/>
              <a:t>(§ 26 správního řádu).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V oznámení musí být uvedeno označení vyhlášeného právního předpisu a datum a čas jeho vyhlášení ve Sbírce.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b="1" dirty="0"/>
              <a:t>Jako</a:t>
            </a:r>
            <a:r>
              <a:rPr lang="cs-CZ" sz="1400" b="1" dirty="0">
                <a:solidFill>
                  <a:srgbClr val="FF0000"/>
                </a:solidFill>
              </a:rPr>
              <a:t> oznámení o vyhlášení právního předpisu lze využít vyrozumění o vyhlášení právního předpisu, které obec obdrží do DS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dirty="0"/>
              <a:t>= fakticky obec může na úřední desce zveřejnit toto vyrozumění.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Oznámení o vyhlášení právního předpisu ve Sbírce se po vyvěšení na úřední desce </a:t>
            </a:r>
            <a:r>
              <a:rPr lang="cs-CZ" sz="1400" b="1" dirty="0"/>
              <a:t>opatří datem vyvěšení a po sejmutí datem sejmutí </a:t>
            </a:r>
            <a:r>
              <a:rPr lang="cs-CZ" sz="1400" dirty="0"/>
              <a:t>(§ 65 odst. 3 zákona o archivnictví a spisové službě).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Oznámení o vyhlášení právního předpisu </a:t>
            </a:r>
            <a:r>
              <a:rPr lang="cs-CZ" sz="1400" b="1" dirty="0"/>
              <a:t>slouží pro zlepšení informovanosti veřejnosti </a:t>
            </a:r>
            <a:r>
              <a:rPr lang="cs-CZ" sz="1400" dirty="0"/>
              <a:t>o tom, že obec určitý právní předpis vydala. Jde o zákonnou povinnost obcí, její </a:t>
            </a:r>
            <a:r>
              <a:rPr lang="cs-CZ" sz="1400" b="1" dirty="0"/>
              <a:t>porušení však nemá vliv na vyhlášení právního předpisů</a:t>
            </a:r>
            <a:r>
              <a:rPr lang="cs-CZ" sz="1400" dirty="0"/>
              <a:t>.</a:t>
            </a:r>
          </a:p>
          <a:p>
            <a:pPr marL="457200" lvl="3" indent="0" algn="just">
              <a:buNone/>
            </a:pPr>
            <a:endParaRPr lang="cs-CZ" sz="11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B0F0"/>
                </a:solidFill>
              </a:rPr>
              <a:t>Oznámení o vyhlášení nařízení obce s rozšířenou působností</a:t>
            </a:r>
            <a:r>
              <a:rPr lang="cs-CZ" sz="1600" dirty="0"/>
              <a:t> zveřejní též obce ve správním obvodu obce s rozšířenou působností na svých úředních deskách, a to po dobu alespoň 15 dnů. </a:t>
            </a:r>
          </a:p>
          <a:p>
            <a:pPr marL="742950" lvl="4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Tyto obce o vyhlášení nařízení informuje obec, která je vydala (zašle jim např. obdržené vyrozumění o vyhlášení právního předpisu).</a:t>
            </a:r>
          </a:p>
          <a:p>
            <a:pPr marL="457200" lvl="4" indent="0" algn="just">
              <a:buNone/>
            </a:pPr>
            <a:endParaRPr lang="cs-CZ" sz="11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600" dirty="0"/>
              <a:t>Na </a:t>
            </a:r>
            <a:r>
              <a:rPr lang="cs-CZ" sz="1600" b="1" dirty="0"/>
              <a:t>webových stránkách obce musí být alespoň uvedení odkazu na webové stránky Sbírky právních předpisů, kde jsou její právní předpisy zveřejněny </a:t>
            </a:r>
            <a:r>
              <a:rPr lang="cs-CZ" sz="1400" dirty="0"/>
              <a:t>[§ 5 odst. 2 písm. a) a odst. 4 zákona o svobodném přístupu k informacím].</a:t>
            </a:r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endParaRPr lang="cs-CZ" sz="11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600" dirty="0"/>
              <a:t>V úředních hodinách musí obec </a:t>
            </a:r>
            <a:r>
              <a:rPr lang="cs-CZ" sz="1600" b="1" dirty="0"/>
              <a:t>umožnit bezplatné nahlížení do Sbírky právních předpisů </a:t>
            </a:r>
            <a:r>
              <a:rPr lang="cs-CZ" sz="1600" dirty="0"/>
              <a:t>v elektronické podobě.</a:t>
            </a:r>
          </a:p>
          <a:p>
            <a:pPr marL="457200" lvl="3" indent="0" algn="just">
              <a:buNone/>
            </a:pPr>
            <a:endParaRPr lang="cs-CZ" sz="14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457200" lvl="3" indent="0" algn="just">
              <a:buNone/>
            </a:pPr>
            <a:endParaRPr lang="cs-CZ" sz="1400" dirty="0"/>
          </a:p>
          <a:p>
            <a:pPr marL="800100" lvl="4" indent="-342900" algn="just">
              <a:buFont typeface="+mj-lt"/>
              <a:buAutoNum type="arabicPeriod"/>
            </a:pPr>
            <a:endParaRPr lang="cs-CZ" sz="1800" dirty="0"/>
          </a:p>
          <a:p>
            <a:pPr marL="800100" lvl="4" indent="-342900" algn="just">
              <a:buFont typeface="+mj-lt"/>
              <a:buAutoNum type="arabicPeriod"/>
            </a:pPr>
            <a:endParaRPr lang="cs-CZ" sz="18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940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8225" y="137852"/>
            <a:ext cx="7772416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NOVÁ PRAVIDLA O ÚČINNOSTI PRÁVNÍCH PŘEDPISŮ OBCÍ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316736"/>
            <a:ext cx="11750347" cy="5404103"/>
          </a:xfrm>
        </p:spPr>
        <p:txBody>
          <a:bodyPr>
            <a:noAutofit/>
          </a:bodyPr>
          <a:lstStyle/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400" b="1" dirty="0"/>
              <a:t>Účinnost právního předpisu = okamžik, kdy počíná právní předpis zakládat, měnit nebo rušit právní vztahy</a:t>
            </a:r>
            <a:r>
              <a:rPr lang="cs-CZ" sz="1400" dirty="0"/>
              <a:t>, tedy „vstupuje v život“. Okamžikem účinnosti je možná aplikace právního předpisu, normy v něm stanovené jsou od této doby vynutitelné veřejnou mocí.</a:t>
            </a:r>
          </a:p>
          <a:p>
            <a:pPr marL="0" lvl="2" indent="0" algn="just">
              <a:buNone/>
            </a:pPr>
            <a:endParaRPr lang="cs-CZ" sz="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Účinnosti </a:t>
            </a:r>
            <a:r>
              <a:rPr lang="cs-CZ" sz="1400" b="1" dirty="0"/>
              <a:t>může nabýt pouze platný právní předpis obce</a:t>
            </a:r>
            <a:r>
              <a:rPr lang="cs-CZ" sz="1400" dirty="0"/>
              <a:t>, tj. předpis vyhlášený zveřejněním ve Sbírce právních předpisů.</a:t>
            </a:r>
          </a:p>
          <a:p>
            <a:pPr marL="0" lvl="2" indent="0" algn="just">
              <a:buNone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Období mezi okamžikem nabytí platnosti a účinnosti právního předpisu slouží veřejnosti </a:t>
            </a:r>
            <a:r>
              <a:rPr lang="cs-CZ" sz="1400" b="1" dirty="0"/>
              <a:t>k seznámení se s obsahem právního předpisu 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(tzv. </a:t>
            </a:r>
            <a:r>
              <a:rPr lang="cs-CZ" sz="1400" b="1" dirty="0" err="1"/>
              <a:t>legisvakanční</a:t>
            </a:r>
            <a:r>
              <a:rPr lang="cs-CZ" sz="1400" b="1" dirty="0"/>
              <a:t> lhůta</a:t>
            </a:r>
            <a:r>
              <a:rPr lang="cs-CZ" sz="1400" dirty="0"/>
              <a:t>) – souvisí s principem právní jistoty a principem, že neznalost práva neomlouvá.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Obec může stanovit okamžik účinnosti svého právního předpisu </a:t>
            </a:r>
            <a:r>
              <a:rPr lang="cs-CZ" sz="1400" b="1" dirty="0"/>
              <a:t>konkrétním datem</a:t>
            </a:r>
            <a:r>
              <a:rPr lang="cs-CZ" sz="1400" dirty="0"/>
              <a:t>, </a:t>
            </a:r>
            <a:r>
              <a:rPr lang="cs-CZ" sz="1400" b="1" dirty="0"/>
              <a:t>uplynutím určitého času </a:t>
            </a:r>
            <a:r>
              <a:rPr lang="cs-CZ" sz="1400" dirty="0"/>
              <a:t>(např. počtu dní), případně </a:t>
            </a:r>
            <a:r>
              <a:rPr lang="cs-CZ" sz="1400" b="1" dirty="0"/>
              <a:t>navázat účinnost právního předpisu na vznik jiných právních skutečností </a:t>
            </a:r>
            <a:r>
              <a:rPr lang="cs-CZ" sz="1400" dirty="0"/>
              <a:t>(např. nabytí účinnosti jiného právního předpisu, který bude </a:t>
            </a:r>
            <a:br>
              <a:rPr lang="cs-CZ" sz="1400" dirty="0"/>
            </a:br>
            <a:r>
              <a:rPr lang="cs-CZ" sz="1400" dirty="0"/>
              <a:t>v budoucnosti přijat).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400" b="1" dirty="0"/>
              <a:t>Defaultní účinnost: </a:t>
            </a:r>
            <a:r>
              <a:rPr lang="cs-CZ" sz="1400" dirty="0">
                <a:solidFill>
                  <a:srgbClr val="FF0000"/>
                </a:solidFill>
              </a:rPr>
              <a:t>Pokud není v právním předpise obce výslovně stanoveno jinak, nabývá právní předpis účinnosti </a:t>
            </a:r>
            <a:r>
              <a:rPr lang="cs-CZ" sz="1400" u="sng" dirty="0">
                <a:solidFill>
                  <a:srgbClr val="FF0000"/>
                </a:solidFill>
              </a:rPr>
              <a:t>počátkem patnáctého dne následujícího po dni jeho vyhlášení</a:t>
            </a:r>
            <a:r>
              <a:rPr lang="cs-CZ" sz="1400" dirty="0">
                <a:solidFill>
                  <a:srgbClr val="FF0000"/>
                </a:solidFill>
              </a:rPr>
              <a:t>.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800" dirty="0">
              <a:solidFill>
                <a:srgbClr val="FF0000"/>
              </a:solidFill>
            </a:endParaRP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400" b="1" dirty="0"/>
              <a:t>Zkrácení </a:t>
            </a:r>
            <a:r>
              <a:rPr lang="cs-CZ" sz="1400" b="1" dirty="0" err="1"/>
              <a:t>legisvakančí</a:t>
            </a:r>
            <a:r>
              <a:rPr lang="cs-CZ" sz="1400" b="1" dirty="0"/>
              <a:t> lhůty pod 15 dnů je možné pouze výjimečně:</a:t>
            </a:r>
          </a:p>
          <a:p>
            <a:pPr marL="742950" lvl="3" indent="-285750" algn="just">
              <a:buFont typeface="Arial" panose="020B0604020202020204" pitchFamily="34" charset="0"/>
              <a:buChar char="→"/>
            </a:pPr>
            <a:r>
              <a:rPr lang="cs-CZ" sz="1400" dirty="0"/>
              <a:t>Vyžaduje-li to </a:t>
            </a:r>
            <a:r>
              <a:rPr lang="cs-CZ" sz="1400" b="1" dirty="0"/>
              <a:t>naléhavý obecný zájem</a:t>
            </a:r>
            <a:r>
              <a:rPr lang="cs-CZ" sz="1400" dirty="0"/>
              <a:t>, lze </a:t>
            </a:r>
            <a:r>
              <a:rPr lang="cs-CZ" sz="1400" b="1" dirty="0"/>
              <a:t>výjimečně</a:t>
            </a:r>
            <a:r>
              <a:rPr lang="cs-CZ" sz="1400" dirty="0"/>
              <a:t> stanovit </a:t>
            </a:r>
            <a:r>
              <a:rPr lang="cs-CZ" sz="1400" dirty="0">
                <a:solidFill>
                  <a:srgbClr val="FF0000"/>
                </a:solidFill>
              </a:rPr>
              <a:t>dřívější počátek účinnosti, </a:t>
            </a:r>
            <a:r>
              <a:rPr lang="cs-CZ" sz="1400" u="sng" dirty="0">
                <a:solidFill>
                  <a:srgbClr val="FF0000"/>
                </a:solidFill>
              </a:rPr>
              <a:t>nejdříve však počátkem dne následujícího po dni vyhlášení.</a:t>
            </a:r>
            <a:endParaRPr lang="cs-CZ" sz="1400" dirty="0"/>
          </a:p>
          <a:p>
            <a:pPr marL="742950" lvl="3" indent="-285750" algn="just">
              <a:buFont typeface="Arial" panose="020B0604020202020204" pitchFamily="34" charset="0"/>
              <a:buChar char="→"/>
            </a:pPr>
            <a:r>
              <a:rPr lang="cs-CZ" sz="1400" dirty="0"/>
              <a:t>Je-li pro to důvod spočívající v </a:t>
            </a:r>
            <a:r>
              <a:rPr lang="cs-CZ" sz="1400" b="1" dirty="0"/>
              <a:t>ohrožení života</a:t>
            </a:r>
            <a:r>
              <a:rPr lang="cs-CZ" sz="1400" dirty="0"/>
              <a:t>, </a:t>
            </a:r>
            <a:r>
              <a:rPr lang="cs-CZ" sz="1400" b="1" dirty="0"/>
              <a:t>zdraví</a:t>
            </a:r>
            <a:r>
              <a:rPr lang="cs-CZ" sz="1400" dirty="0"/>
              <a:t>, </a:t>
            </a:r>
            <a:r>
              <a:rPr lang="cs-CZ" sz="1400" b="1" dirty="0"/>
              <a:t>majetku</a:t>
            </a:r>
            <a:r>
              <a:rPr lang="cs-CZ" sz="1400" dirty="0"/>
              <a:t> nebo </a:t>
            </a:r>
            <a:r>
              <a:rPr lang="cs-CZ" sz="1400" b="1" dirty="0"/>
              <a:t>životního prostřední</a:t>
            </a:r>
            <a:r>
              <a:rPr lang="cs-CZ" sz="1400" dirty="0"/>
              <a:t>, lze stanovit, že právní předpis </a:t>
            </a:r>
            <a:r>
              <a:rPr lang="cs-CZ" sz="1400" u="sng" dirty="0">
                <a:solidFill>
                  <a:srgbClr val="FF0000"/>
                </a:solidFill>
              </a:rPr>
              <a:t>nabude účinnosti vyhlášením</a:t>
            </a:r>
            <a:r>
              <a:rPr lang="cs-CZ" sz="1400" dirty="0"/>
              <a:t>.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400" b="1" dirty="0"/>
              <a:t>Stanoví-li obec v právním předpisu den účinnosti předcházející dni jeho vyhlášení ve Sbírce</a:t>
            </a:r>
            <a:r>
              <a:rPr lang="cs-CZ" sz="1400" dirty="0"/>
              <a:t>, nabývá ze zákona </a:t>
            </a:r>
            <a:r>
              <a:rPr lang="cs-CZ" sz="1400" dirty="0">
                <a:solidFill>
                  <a:srgbClr val="FF0000"/>
                </a:solidFill>
              </a:rPr>
              <a:t>účinnosti počátkem patnáctého dne následujícího po dni jeho vyhlášení.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457200" lvl="3" indent="0" algn="just">
              <a:buNone/>
            </a:pPr>
            <a:endParaRPr lang="cs-CZ" sz="1400" dirty="0"/>
          </a:p>
          <a:p>
            <a:pPr marL="800100" lvl="4" indent="-342900" algn="just">
              <a:buFont typeface="+mj-lt"/>
              <a:buAutoNum type="arabicPeriod"/>
            </a:pPr>
            <a:endParaRPr lang="cs-CZ" sz="1400" dirty="0"/>
          </a:p>
          <a:p>
            <a:pPr marL="800100" lvl="4" indent="-342900" algn="just">
              <a:buFont typeface="+mj-lt"/>
              <a:buAutoNum type="arabicPeriod"/>
            </a:pPr>
            <a:endParaRPr lang="cs-CZ" sz="14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574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60882" y="173736"/>
            <a:ext cx="7772416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ČÍSLOVÁNÍ PRÁVNÍCH </a:t>
            </a:r>
            <a:r>
              <a:rPr lang="cs-CZ" b="1" dirty="0" smtClean="0">
                <a:latin typeface="Arial Black" panose="020B0A04020102020204" pitchFamily="34" charset="0"/>
              </a:rPr>
              <a:t/>
            </a:r>
            <a:br>
              <a:rPr lang="cs-CZ" b="1" dirty="0" smtClean="0">
                <a:latin typeface="Arial Black" panose="020B0A04020102020204" pitchFamily="34" charset="0"/>
              </a:rPr>
            </a:br>
            <a:r>
              <a:rPr lang="cs-CZ" b="1" dirty="0" smtClean="0">
                <a:latin typeface="Arial Black" panose="020B0A04020102020204" pitchFamily="34" charset="0"/>
              </a:rPr>
              <a:t>PŘEDPISŮ</a:t>
            </a:r>
            <a:endParaRPr lang="cs-CZ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316736"/>
            <a:ext cx="11750347" cy="5404103"/>
          </a:xfrm>
        </p:spPr>
        <p:txBody>
          <a:bodyPr>
            <a:noAutofit/>
          </a:bodyPr>
          <a:lstStyle/>
          <a:p>
            <a:pPr marL="457200" lvl="3" indent="0" algn="just">
              <a:buNone/>
            </a:pPr>
            <a:endParaRPr lang="cs-CZ" sz="1400" dirty="0"/>
          </a:p>
          <a:p>
            <a:pPr marL="457200" lvl="3" indent="0" algn="just">
              <a:buNone/>
            </a:pPr>
            <a:endParaRPr lang="cs-CZ" sz="14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Nově vyhlašované právní předpisy </a:t>
            </a:r>
            <a:r>
              <a:rPr lang="cs-CZ" sz="1800" b="1" dirty="0"/>
              <a:t>již obce nemusí číslovat</a:t>
            </a:r>
            <a:r>
              <a:rPr lang="cs-CZ" sz="1800" dirty="0"/>
              <a:t>. Číslování obstarává automatizovaně Sbírka právních předpisů v návaznosti na okamžik jejich vyhlášení (zaslání do Sbírky). </a:t>
            </a:r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Právní předpisy obcí (OZV a nařízení) se </a:t>
            </a:r>
            <a:r>
              <a:rPr lang="cs-CZ" sz="1800" b="1" dirty="0"/>
              <a:t>označují arabskými čísly v souvislé řadě</a:t>
            </a:r>
            <a:r>
              <a:rPr lang="cs-CZ" sz="1800" dirty="0"/>
              <a:t>. Pro právní předpisy každého ÚSC se vede </a:t>
            </a:r>
            <a:r>
              <a:rPr lang="cs-CZ" sz="1800" b="1" dirty="0"/>
              <a:t>samostatná číselná řada</a:t>
            </a:r>
            <a:r>
              <a:rPr lang="cs-CZ" sz="1800" dirty="0"/>
              <a:t>. Číselná řada se </a:t>
            </a:r>
            <a:r>
              <a:rPr lang="cs-CZ" sz="1800" b="1" dirty="0"/>
              <a:t>uzavírá vždy koncem kalendářního roku</a:t>
            </a:r>
            <a:r>
              <a:rPr lang="cs-CZ" sz="1800" dirty="0"/>
              <a:t>.</a:t>
            </a:r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Pokud obec </a:t>
            </a:r>
            <a:r>
              <a:rPr lang="cs-CZ" sz="1800" b="1" dirty="0">
                <a:solidFill>
                  <a:srgbClr val="FF0000"/>
                </a:solidFill>
              </a:rPr>
              <a:t>uvede v textu právního předpisu jeho číslo, měla by dbát na to, aby odpovídalo číslu následně přidělenému Sbírkou </a:t>
            </a:r>
            <a:r>
              <a:rPr lang="cs-CZ" sz="1800" dirty="0"/>
              <a:t>(je třeba si zkontrolovat, jaké číslo dle číselné řady bude nově vyhlašovanému předpisu Sbírkou přiděleno).</a:t>
            </a:r>
          </a:p>
          <a:p>
            <a:pPr marL="0" lvl="3" indent="0" algn="just">
              <a:buNone/>
            </a:pPr>
            <a:endParaRPr lang="cs-CZ" sz="18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Číslo právního předpisu není součástí jeho názvu a v rámci </a:t>
            </a:r>
            <a:r>
              <a:rPr lang="cs-CZ" sz="1800" dirty="0" err="1"/>
              <a:t>metadat</a:t>
            </a:r>
            <a:r>
              <a:rPr lang="cs-CZ" sz="1800" dirty="0"/>
              <a:t> se u nově vyhlašovaných předpisů samostatně nevyplňuje.</a:t>
            </a:r>
          </a:p>
          <a:p>
            <a:pPr marL="457200" lvl="3" indent="0" algn="just">
              <a:buNone/>
            </a:pPr>
            <a:endParaRPr lang="cs-CZ" sz="1800" dirty="0"/>
          </a:p>
          <a:p>
            <a:pPr marL="457200" lvl="3" indent="0" algn="just">
              <a:buNone/>
            </a:pPr>
            <a:endParaRPr lang="cs-CZ" sz="1400" dirty="0"/>
          </a:p>
          <a:p>
            <a:pPr marL="800100" lvl="4" indent="-342900" algn="just">
              <a:buFont typeface="+mj-lt"/>
              <a:buAutoNum type="arabicPeriod"/>
            </a:pPr>
            <a:endParaRPr lang="cs-CZ" sz="1400" dirty="0"/>
          </a:p>
          <a:p>
            <a:pPr marL="800100" lvl="4" indent="-342900" algn="just">
              <a:buFont typeface="+mj-lt"/>
              <a:buAutoNum type="arabicPeriod"/>
            </a:pPr>
            <a:endParaRPr lang="cs-CZ" sz="14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608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82801" y="159395"/>
            <a:ext cx="7772416" cy="1426146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ZVEŘEJNĚNÍ STAVAJÍCÍCH PRÁVNÍCH PŘEDPISŮ OBCÍ </a:t>
            </a:r>
            <a:br>
              <a:rPr lang="cs-CZ" b="1" dirty="0">
                <a:latin typeface="Arial Black" panose="020B0A04020102020204" pitchFamily="34" charset="0"/>
              </a:rPr>
            </a:br>
            <a:r>
              <a:rPr lang="cs-CZ" b="1" dirty="0">
                <a:latin typeface="Arial Black" panose="020B0A04020102020204" pitchFamily="34" charset="0"/>
              </a:rPr>
              <a:t>VE SBÍRCE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901952"/>
            <a:ext cx="11750347" cy="4818887"/>
          </a:xfrm>
        </p:spPr>
        <p:txBody>
          <a:bodyPr>
            <a:noAutofit/>
          </a:bodyPr>
          <a:lstStyle/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Aby bylo možno naplnit hlavní cíl zřízení Sbírky právních předpisů, tedy vytvoření ucelené databáze všech platných a účinných právních předpisů ÚSC a některých neústředních správních úřadů, </a:t>
            </a:r>
            <a:r>
              <a:rPr lang="cs-CZ" sz="1800" b="1" dirty="0"/>
              <a:t>je nezbytné, aby ve Sbírce byly zveřejněny i jejich platné a účinné právní předpisy vydané před 1. 1. 2022.</a:t>
            </a:r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FF0000"/>
                </a:solidFill>
              </a:rPr>
              <a:t>Obce mají během tří let od nabytí účinnosti zákona o Sbírce právních předpisů (tj. nejpozději do 31. 12. 2024) povinnost zveřejnit v ní všechny své vydané a doposud platné a účinné právní předpisy spolu </a:t>
            </a:r>
            <a:br>
              <a:rPr lang="cs-CZ" sz="1800" b="1" dirty="0">
                <a:solidFill>
                  <a:srgbClr val="FF0000"/>
                </a:solidFill>
              </a:rPr>
            </a:br>
            <a:r>
              <a:rPr lang="cs-CZ" sz="1800" b="1" dirty="0">
                <a:solidFill>
                  <a:srgbClr val="FF0000"/>
                </a:solidFill>
              </a:rPr>
              <a:t>s jejich </a:t>
            </a:r>
            <a:r>
              <a:rPr lang="cs-CZ" sz="1800" b="1" dirty="0" err="1">
                <a:solidFill>
                  <a:srgbClr val="FF0000"/>
                </a:solidFill>
              </a:rPr>
              <a:t>metadaty</a:t>
            </a:r>
            <a:r>
              <a:rPr lang="cs-CZ" sz="1800" b="1" dirty="0">
                <a:solidFill>
                  <a:srgbClr val="FF0000"/>
                </a:solidFill>
              </a:rPr>
              <a:t>.</a:t>
            </a:r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FF0000"/>
                </a:solidFill>
              </a:rPr>
              <a:t>Právní předpisy, které nebudou během uvedené tříleté lhůty ve </a:t>
            </a:r>
            <a:r>
              <a:rPr lang="cs-CZ" sz="1800" b="1" dirty="0" err="1">
                <a:solidFill>
                  <a:srgbClr val="FF0000"/>
                </a:solidFill>
              </a:rPr>
              <a:t>Sbírće</a:t>
            </a:r>
            <a:r>
              <a:rPr lang="cs-CZ" sz="1800" b="1" dirty="0">
                <a:solidFill>
                  <a:srgbClr val="FF0000"/>
                </a:solidFill>
              </a:rPr>
              <a:t> právních předpisů zveřejněny, pozbydou jejím uplynutím platnosti (tj. k 1. 1. 2025 přestanou být součástí právního řádu). </a:t>
            </a:r>
          </a:p>
          <a:p>
            <a:pPr marL="0" lvl="3" indent="0" algn="just">
              <a:buNone/>
            </a:pPr>
            <a:endParaRPr lang="cs-CZ" sz="18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Obcím je dán </a:t>
            </a:r>
            <a:r>
              <a:rPr lang="cs-CZ" sz="1800" b="1" dirty="0"/>
              <a:t>dostatečný časový prostor </a:t>
            </a:r>
            <a:r>
              <a:rPr lang="cs-CZ" sz="1800" dirty="0"/>
              <a:t>pro rozhodnutí, které ze svých platných a účinných právních </a:t>
            </a:r>
            <a:br>
              <a:rPr lang="cs-CZ" sz="1800" dirty="0"/>
            </a:br>
            <a:r>
              <a:rPr lang="cs-CZ" sz="1800" dirty="0"/>
              <a:t>předpisů si budou chtít ponechat i po 31. 12. 2024, pročež je vloží do Sbírky právních  předpisů, a které nikoliv (např. z důvodu jejich právní vyhaslosti, neaktuálnosti či nepotřebnosti).</a:t>
            </a:r>
          </a:p>
          <a:p>
            <a:pPr marL="457200" lvl="3" indent="0" algn="just">
              <a:buNone/>
            </a:pPr>
            <a:endParaRPr lang="cs-CZ" sz="1400" dirty="0"/>
          </a:p>
          <a:p>
            <a:pPr marL="800100" lvl="4" indent="-342900" algn="just">
              <a:buFont typeface="+mj-lt"/>
              <a:buAutoNum type="arabicPeriod"/>
            </a:pPr>
            <a:endParaRPr lang="cs-CZ" sz="1400" dirty="0"/>
          </a:p>
          <a:p>
            <a:pPr marL="800100" lvl="4" indent="-342900" algn="just">
              <a:buFont typeface="+mj-lt"/>
              <a:buAutoNum type="arabicPeriod"/>
            </a:pPr>
            <a:endParaRPr lang="cs-CZ" sz="14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87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1421" y="159395"/>
            <a:ext cx="7772416" cy="1426146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ZVEŘEJNĚNÍ STAVAJÍCÍCH PRÁVNÍCH PŘEDPISŮ OBCÍ </a:t>
            </a:r>
            <a:br>
              <a:rPr lang="cs-CZ" b="1" dirty="0">
                <a:latin typeface="Arial Black" panose="020B0A04020102020204" pitchFamily="34" charset="0"/>
              </a:rPr>
            </a:br>
            <a:r>
              <a:rPr lang="cs-CZ" b="1" dirty="0">
                <a:latin typeface="Arial Black" panose="020B0A04020102020204" pitchFamily="34" charset="0"/>
              </a:rPr>
              <a:t>VE SBÍRCE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901952"/>
            <a:ext cx="11750347" cy="4818887"/>
          </a:xfrm>
        </p:spPr>
        <p:txBody>
          <a:bodyPr>
            <a:noAutofit/>
          </a:bodyPr>
          <a:lstStyle/>
          <a:p>
            <a:pPr marL="285750" lvl="3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Stávající právní předpisy budou obce </a:t>
            </a:r>
            <a:r>
              <a:rPr lang="cs-CZ" sz="1800" b="1" dirty="0"/>
              <a:t>zveřejňovat obdobným způsobem, jakým budou vyhlašovat právní předpisy nové</a:t>
            </a:r>
            <a:r>
              <a:rPr lang="cs-CZ" sz="1800" dirty="0"/>
              <a:t>, tj. prostřednictvím příslušného el. formuláře dostupného na Portálu veřejné správy.</a:t>
            </a:r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800" b="1" dirty="0"/>
              <a:t>Odchylky od vyhlašování nových právních předpisů:</a:t>
            </a:r>
          </a:p>
          <a:p>
            <a:pPr marL="742950" lvl="4" indent="-285750" algn="just">
              <a:buFont typeface="Arial" panose="020B0604020202020204" pitchFamily="34" charset="0"/>
              <a:buChar char="→"/>
            </a:pPr>
            <a:r>
              <a:rPr lang="cs-CZ" sz="1600" dirty="0"/>
              <a:t>Obce budou v rámci </a:t>
            </a:r>
            <a:r>
              <a:rPr lang="cs-CZ" sz="1600" dirty="0" err="1"/>
              <a:t>metadat</a:t>
            </a:r>
            <a:r>
              <a:rPr lang="cs-CZ" sz="1600" dirty="0"/>
              <a:t> </a:t>
            </a:r>
            <a:r>
              <a:rPr lang="cs-CZ" sz="1600" b="1" dirty="0"/>
              <a:t>vyplňovat rovněž čísla právních předpisů</a:t>
            </a:r>
            <a:r>
              <a:rPr lang="cs-CZ" sz="1600" dirty="0"/>
              <a:t>.</a:t>
            </a:r>
          </a:p>
          <a:p>
            <a:pPr marL="742950" lvl="4" indent="-285750" algn="just">
              <a:buFont typeface="Arial" panose="020B0604020202020204" pitchFamily="34" charset="0"/>
              <a:buChar char="→"/>
            </a:pPr>
            <a:r>
              <a:rPr lang="cs-CZ" sz="1600" dirty="0"/>
              <a:t>Obce </a:t>
            </a:r>
            <a:r>
              <a:rPr lang="cs-CZ" sz="1600" b="1" dirty="0"/>
              <a:t>nemají povinnost právní předpisy zasílat v otevřeném a strojově čitelném formátu</a:t>
            </a:r>
            <a:r>
              <a:rPr lang="cs-CZ" sz="1600" dirty="0"/>
              <a:t> – je možné zveřejnit </a:t>
            </a:r>
            <a:br>
              <a:rPr lang="cs-CZ" sz="1600" dirty="0"/>
            </a:br>
            <a:r>
              <a:rPr lang="cs-CZ" sz="1600" dirty="0"/>
              <a:t>i „naskenované“ texty právních předpisů. </a:t>
            </a:r>
          </a:p>
          <a:p>
            <a:pPr marL="742950" lvl="4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4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Obce mají možnost v rámci interního projektu „očista právního řádu“ </a:t>
            </a:r>
            <a:r>
              <a:rPr lang="cs-CZ" sz="1800" b="1" dirty="0"/>
              <a:t>konzultovat s územními odděleními dozoru Ministerstva vnitra aktuálnost stávajících právních předpisů</a:t>
            </a:r>
            <a:r>
              <a:rPr lang="cs-CZ" sz="1800" dirty="0"/>
              <a:t> a zvážit, které právní předpisy ve Sbírce zveřejní, které zruší, novelizují či vydají v aktualizované podobě znovu</a:t>
            </a:r>
            <a:r>
              <a:rPr lang="cs-CZ" sz="1400" dirty="0"/>
              <a:t>.</a:t>
            </a:r>
          </a:p>
          <a:p>
            <a:pPr marL="742950" lvl="4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800100" lvl="4" indent="-342900" algn="just">
              <a:buFont typeface="+mj-lt"/>
              <a:buAutoNum type="arabicPeriod"/>
            </a:pPr>
            <a:endParaRPr lang="cs-CZ" sz="14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317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735930" y="3244334"/>
            <a:ext cx="87201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cs-CZ" sz="4800" b="1" dirty="0" smtClean="0">
                <a:latin typeface="Arial Black" panose="020B0A04020102020204" pitchFamily="34" charset="0"/>
                <a:cs typeface="Segoe UI Light" panose="020B0502040204020203" pitchFamily="34" charset="0"/>
              </a:rPr>
              <a:t>Technicko-praktická </a:t>
            </a:r>
            <a:r>
              <a:rPr lang="cs-CZ" sz="4800" b="1" dirty="0">
                <a:latin typeface="Arial Black" panose="020B0A04020102020204" pitchFamily="34" charset="0"/>
                <a:cs typeface="Segoe UI Light" panose="020B0502040204020203" pitchFamily="34" charset="0"/>
              </a:rPr>
              <a:t>část</a:t>
            </a:r>
          </a:p>
        </p:txBody>
      </p:sp>
    </p:spTree>
    <p:extLst>
      <p:ext uri="{BB962C8B-B14F-4D97-AF65-F5344CB8AC3E}">
        <p14:creationId xmlns:p14="http://schemas.microsoft.com/office/powerpoint/2010/main" val="35533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984" y="1411256"/>
            <a:ext cx="7772416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Okruhy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2094723"/>
            <a:ext cx="11296691" cy="4525963"/>
          </a:xfrm>
        </p:spPr>
        <p:txBody>
          <a:bodyPr/>
          <a:lstStyle/>
          <a:p>
            <a:endParaRPr lang="cs-CZ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b="1" dirty="0">
                <a:latin typeface="Arial Black" panose="020B0A04020102020204" pitchFamily="34" charset="0"/>
                <a:ea typeface="+mj-ea"/>
                <a:cs typeface="Segoe UI Light" panose="020B0502040204020203" pitchFamily="34" charset="0"/>
              </a:rPr>
              <a:t>Právně-teoretická část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cs-CZ" b="1" dirty="0">
              <a:latin typeface="Arial Black" panose="020B0A04020102020204" pitchFamily="34" charset="0"/>
              <a:ea typeface="+mj-ea"/>
              <a:cs typeface="Segoe UI Light" panose="020B0502040204020203" pitchFamily="34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rial Black" panose="020B0A04020102020204" pitchFamily="34" charset="0"/>
                <a:ea typeface="+mj-ea"/>
                <a:cs typeface="Segoe UI Light" panose="020B0502040204020203" pitchFamily="34" charset="0"/>
              </a:rPr>
              <a:t>Technicko-praktická </a:t>
            </a:r>
            <a:r>
              <a:rPr lang="cs-CZ" b="1" dirty="0">
                <a:latin typeface="Arial Black" panose="020B0A04020102020204" pitchFamily="34" charset="0"/>
                <a:ea typeface="+mj-ea"/>
                <a:cs typeface="Segoe UI Light" panose="020B0502040204020203" pitchFamily="34" charset="0"/>
              </a:rPr>
              <a:t>část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cs-CZ" b="1" dirty="0">
              <a:latin typeface="Arial Black" panose="020B0A04020102020204" pitchFamily="34" charset="0"/>
              <a:ea typeface="+mj-ea"/>
              <a:cs typeface="Segoe UI Light" panose="020B0502040204020203" pitchFamily="34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b="1" dirty="0">
                <a:latin typeface="Arial Black" panose="020B0A04020102020204" pitchFamily="34" charset="0"/>
                <a:ea typeface="+mj-ea"/>
                <a:cs typeface="Segoe UI Light" panose="020B0502040204020203" pitchFamily="34" charset="0"/>
              </a:rPr>
              <a:t>Dotazy, diskuse</a:t>
            </a:r>
          </a:p>
        </p:txBody>
      </p:sp>
    </p:spTree>
    <p:extLst>
      <p:ext uri="{BB962C8B-B14F-4D97-AF65-F5344CB8AC3E}">
        <p14:creationId xmlns:p14="http://schemas.microsoft.com/office/powerpoint/2010/main" val="253691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76999" y="195512"/>
            <a:ext cx="7772416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Vnější pohled na informační systém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13204" y="1600200"/>
            <a:ext cx="8086513" cy="50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8225" y="137852"/>
            <a:ext cx="7772416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VYPLŇOVÁNÍ METADAT </a:t>
            </a:r>
            <a:br>
              <a:rPr lang="cs-CZ" b="1" dirty="0">
                <a:latin typeface="Arial Black" panose="020B0A04020102020204" pitchFamily="34" charset="0"/>
              </a:rPr>
            </a:br>
            <a:r>
              <a:rPr lang="cs-CZ" b="1" dirty="0">
                <a:latin typeface="Arial Black" panose="020B0A04020102020204" pitchFamily="34" charset="0"/>
              </a:rPr>
              <a:t>V ELETRONICKÉM FORMULÁŘI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316736"/>
            <a:ext cx="11750347" cy="5404103"/>
          </a:xfrm>
        </p:spPr>
        <p:txBody>
          <a:bodyPr>
            <a:noAutofit/>
          </a:bodyPr>
          <a:lstStyle/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600" b="1" dirty="0" err="1"/>
              <a:t>Metadata</a:t>
            </a:r>
            <a:r>
              <a:rPr lang="cs-CZ" sz="1600" dirty="0"/>
              <a:t> = údaje vztahující se k právnímu předpisu, jejichž vyplnění je nezbytné pro řádné fungování </a:t>
            </a:r>
            <a:r>
              <a:rPr lang="cs-CZ" sz="1600" dirty="0" err="1"/>
              <a:t>funcionalit</a:t>
            </a:r>
            <a:r>
              <a:rPr lang="cs-CZ" sz="1600" dirty="0"/>
              <a:t> Sbírky právních předpisů (např. vyhledávání v právních předpisech dle zadaného klíče). </a:t>
            </a:r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600" dirty="0"/>
              <a:t>Případné </a:t>
            </a:r>
            <a:r>
              <a:rPr lang="cs-CZ" sz="1600" b="1" dirty="0">
                <a:solidFill>
                  <a:srgbClr val="FF0000"/>
                </a:solidFill>
              </a:rPr>
              <a:t>chybné vyplnění </a:t>
            </a:r>
            <a:r>
              <a:rPr lang="cs-CZ" sz="1600" b="1" dirty="0" err="1">
                <a:solidFill>
                  <a:srgbClr val="FF0000"/>
                </a:solidFill>
              </a:rPr>
              <a:t>metadat</a:t>
            </a:r>
            <a:r>
              <a:rPr lang="cs-CZ" sz="1600" b="1" dirty="0">
                <a:solidFill>
                  <a:srgbClr val="FF0000"/>
                </a:solidFill>
              </a:rPr>
              <a:t> nemá žádný vliv na vyhlášení právního předpisu</a:t>
            </a:r>
            <a:r>
              <a:rPr lang="cs-CZ" sz="1600" dirty="0"/>
              <a:t>. Jde o ryze technické údaje, které lze dodatečně opravit.</a:t>
            </a:r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endParaRPr lang="cs-CZ" sz="800" dirty="0"/>
          </a:p>
          <a:p>
            <a:pPr marL="0" lvl="3" indent="0" algn="ctr">
              <a:buNone/>
            </a:pPr>
            <a:r>
              <a:rPr lang="cs-CZ" sz="1600" b="1" u="sng" dirty="0"/>
              <a:t>Obec v rámci elektronického formuláře vyplňuje pouze 7 údajů (</a:t>
            </a:r>
            <a:r>
              <a:rPr lang="cs-CZ" sz="1600" b="1" u="sng" dirty="0" err="1"/>
              <a:t>metadat</a:t>
            </a:r>
            <a:r>
              <a:rPr lang="cs-CZ" sz="1600" b="1" u="sng" dirty="0"/>
              <a:t>), a to:</a:t>
            </a:r>
          </a:p>
          <a:p>
            <a:pPr marL="539750" lvl="4" indent="-342900" algn="just">
              <a:buFont typeface="+mj-lt"/>
              <a:buAutoNum type="arabicPeriod"/>
            </a:pPr>
            <a:r>
              <a:rPr lang="cs-CZ" sz="1600" b="1" dirty="0"/>
              <a:t>Název obce</a:t>
            </a:r>
          </a:p>
          <a:p>
            <a:pPr marL="539750" lvl="4" indent="-342900" algn="just">
              <a:buFont typeface="+mj-lt"/>
              <a:buAutoNum type="arabicPeriod"/>
            </a:pPr>
            <a:r>
              <a:rPr lang="cs-CZ" sz="1600" b="1" dirty="0"/>
              <a:t>Název právního předpisu </a:t>
            </a:r>
            <a:r>
              <a:rPr lang="cs-CZ" sz="1400" dirty="0"/>
              <a:t>(např. </a:t>
            </a:r>
            <a:r>
              <a:rPr lang="cs-CZ" sz="1400" i="1" dirty="0"/>
              <a:t>„o místním poplatku ze psů“</a:t>
            </a:r>
            <a:r>
              <a:rPr lang="cs-CZ" sz="1400" dirty="0"/>
              <a:t>,</a:t>
            </a:r>
            <a:r>
              <a:rPr lang="cs-CZ" sz="1400" i="1" dirty="0"/>
              <a:t> „tržní řád“</a:t>
            </a:r>
            <a:r>
              <a:rPr lang="cs-CZ" sz="1400" dirty="0"/>
              <a:t>, </a:t>
            </a:r>
            <a:r>
              <a:rPr lang="cs-CZ" sz="1400" i="1" dirty="0"/>
              <a:t>„o nočním klidu“</a:t>
            </a:r>
            <a:r>
              <a:rPr lang="cs-CZ" sz="1400" dirty="0"/>
              <a:t> apod.)</a:t>
            </a:r>
          </a:p>
          <a:p>
            <a:pPr marL="804863" lvl="5" indent="-342900" algn="just">
              <a:buFont typeface="Arial" panose="020B0604020202020204" pitchFamily="34" charset="0"/>
              <a:buChar char="‒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Do názvu právního předpisu se </a:t>
            </a:r>
            <a:r>
              <a:rPr lang="cs-CZ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nevyplňuje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druh právního předpisu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tj. že jde o nařízení nebo OZV obce,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ani číslo právního předpisu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(nejde o součást názvu právního předpisu). </a:t>
            </a:r>
          </a:p>
          <a:p>
            <a:pPr marL="804863" lvl="5" indent="-342900" algn="just">
              <a:buFont typeface="Arial" panose="020B0604020202020204" pitchFamily="34" charset="0"/>
              <a:buChar char="‒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Druh právního předpisu si identifikuje Sbírka právních předpisů na základě volby příslušného vkládacího formuláře a číslo právního předpisu mu automaticky vygeneruje a přidělí sama.</a:t>
            </a:r>
          </a:p>
          <a:p>
            <a:pPr marL="539750" lvl="4" indent="-342900" algn="just">
              <a:buFont typeface="+mj-lt"/>
              <a:buAutoNum type="arabicPeriod"/>
            </a:pPr>
            <a:r>
              <a:rPr lang="cs-CZ" sz="1600" b="1" dirty="0"/>
              <a:t>Označí svůj právní předpis </a:t>
            </a:r>
            <a:r>
              <a:rPr lang="cs-CZ" sz="1600" dirty="0"/>
              <a:t>(vybere z nabídky již vložených právních předpisů),</a:t>
            </a:r>
            <a:r>
              <a:rPr lang="cs-CZ" sz="1600" b="1" dirty="0"/>
              <a:t> který je vyhlašovaným právním předpisem </a:t>
            </a:r>
            <a:r>
              <a:rPr lang="cs-CZ" sz="1600" b="1" u="sng" dirty="0"/>
              <a:t>rušen</a:t>
            </a:r>
            <a:r>
              <a:rPr lang="cs-CZ" sz="1600" b="1" dirty="0"/>
              <a:t> nebo </a:t>
            </a:r>
            <a:r>
              <a:rPr lang="cs-CZ" sz="1600" b="1" u="sng" dirty="0"/>
              <a:t>měněn</a:t>
            </a:r>
            <a:r>
              <a:rPr lang="cs-CZ" sz="1600" dirty="0"/>
              <a:t> (novelizován)</a:t>
            </a:r>
            <a:r>
              <a:rPr lang="cs-CZ" sz="1600" b="1" dirty="0"/>
              <a:t>.</a:t>
            </a:r>
          </a:p>
          <a:p>
            <a:pPr marL="539750" lvl="4" indent="-342900" algn="just">
              <a:buFont typeface="+mj-lt"/>
              <a:buAutoNum type="arabicPeriod"/>
            </a:pPr>
            <a:r>
              <a:rPr lang="cs-CZ" sz="1600" dirty="0"/>
              <a:t>Vybere z rolovací nabídky </a:t>
            </a:r>
            <a:r>
              <a:rPr lang="cs-CZ" sz="1600" b="1" dirty="0"/>
              <a:t>zákonné zmocnění, na jehož základě je právní předpis vydán.</a:t>
            </a:r>
          </a:p>
          <a:p>
            <a:pPr marL="539750" lvl="4" indent="-342900" algn="just">
              <a:buFont typeface="+mj-lt"/>
              <a:buAutoNum type="arabicPeriod"/>
            </a:pPr>
            <a:r>
              <a:rPr lang="cs-CZ" sz="1600" dirty="0"/>
              <a:t>Vybere z rolovací nabídky </a:t>
            </a:r>
            <a:r>
              <a:rPr lang="cs-CZ" sz="1600" b="1" dirty="0"/>
              <a:t>oblast úpravy, kterou právní předpis obsahuje </a:t>
            </a:r>
            <a:r>
              <a:rPr lang="cs-CZ" sz="1600" dirty="0"/>
              <a:t>(např. ochrana veřejného pořádku)</a:t>
            </a:r>
          </a:p>
          <a:p>
            <a:pPr marL="539750" lvl="4" indent="-342900" algn="just">
              <a:buFont typeface="+mj-lt"/>
              <a:buAutoNum type="arabicPeriod"/>
            </a:pPr>
            <a:r>
              <a:rPr lang="cs-CZ" sz="1600" dirty="0"/>
              <a:t>Vyplní </a:t>
            </a:r>
            <a:r>
              <a:rPr lang="cs-CZ" sz="1600" b="1" dirty="0"/>
              <a:t>datum vydání právního předpisu </a:t>
            </a:r>
            <a:r>
              <a:rPr lang="cs-CZ" sz="1600" dirty="0"/>
              <a:t>(tj. datum jeho schválení příslušným orgánem obce)</a:t>
            </a:r>
          </a:p>
          <a:p>
            <a:pPr marL="539750" lvl="4" indent="-342900" algn="just">
              <a:buFont typeface="+mj-lt"/>
              <a:buAutoNum type="arabicPeriod"/>
            </a:pPr>
            <a:r>
              <a:rPr lang="cs-CZ" sz="1600" dirty="0"/>
              <a:t>Vyplní </a:t>
            </a:r>
            <a:r>
              <a:rPr lang="cs-CZ" sz="1600" b="1" dirty="0"/>
              <a:t>účinnost</a:t>
            </a:r>
            <a:r>
              <a:rPr lang="cs-CZ" sz="1600" dirty="0"/>
              <a:t>, popřípadě </a:t>
            </a:r>
            <a:r>
              <a:rPr lang="cs-CZ" sz="1600" b="1" dirty="0"/>
              <a:t>předpokládanou účinnost právního předpisu</a:t>
            </a:r>
          </a:p>
          <a:p>
            <a:pPr marL="804863" lvl="5" indent="-342900" algn="just">
              <a:buFont typeface="Calibri" panose="020F0502020204030204" pitchFamily="34" charset="0"/>
              <a:buChar char="‒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Vyplní-li obec účinnost právního předpisu přede dnem jeho vyhlášení, bude automaticky vyplněno, že právní předpis nabývá účinnosti 15 dnem po dni jeho vyhlášení, a to v souladu s pravidly o nabývání účinnosti právních předpisů (viz dále).</a:t>
            </a:r>
          </a:p>
          <a:p>
            <a:pPr marL="800100" lvl="4" indent="-342900" algn="just">
              <a:buFont typeface="+mj-lt"/>
              <a:buAutoNum type="arabicPeriod"/>
            </a:pPr>
            <a:endParaRPr lang="cs-CZ" sz="1800" dirty="0"/>
          </a:p>
          <a:p>
            <a:pPr marL="800100" lvl="4" indent="-342900" algn="just">
              <a:buFont typeface="+mj-lt"/>
              <a:buAutoNum type="arabicPeriod"/>
            </a:pPr>
            <a:endParaRPr lang="cs-CZ" sz="1800" dirty="0"/>
          </a:p>
          <a:p>
            <a:pPr marL="800100" lvl="4" indent="-342900" algn="just">
              <a:buFont typeface="+mj-lt"/>
              <a:buAutoNum type="arabicPeriod"/>
            </a:pPr>
            <a:endParaRPr lang="cs-CZ" sz="18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754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71388" y="0"/>
            <a:ext cx="6113326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ZASLÁNÍ PRÁVNÍHO </a:t>
            </a:r>
            <a:r>
              <a:rPr lang="cs-CZ" b="1" dirty="0" smtClean="0">
                <a:latin typeface="Arial Black" panose="020B0A04020102020204" pitchFamily="34" charset="0"/>
              </a:rPr>
              <a:t/>
            </a:r>
            <a:br>
              <a:rPr lang="cs-CZ" b="1" dirty="0" smtClean="0">
                <a:latin typeface="Arial Black" panose="020B0A04020102020204" pitchFamily="34" charset="0"/>
              </a:rPr>
            </a:br>
            <a:r>
              <a:rPr lang="cs-CZ" b="1" dirty="0" smtClean="0">
                <a:latin typeface="Arial Black" panose="020B0A04020102020204" pitchFamily="34" charset="0"/>
              </a:rPr>
              <a:t>PŘEDPISU </a:t>
            </a:r>
            <a:r>
              <a:rPr lang="cs-CZ" b="1" dirty="0">
                <a:latin typeface="Arial Black" panose="020B0A04020102020204" pitchFamily="34" charset="0"/>
              </a:rPr>
              <a:t>DO SBÍRKY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74F9DD4-C67F-4EBA-BAA6-9086E8A07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137" y="1143001"/>
            <a:ext cx="9991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59488" y="199175"/>
            <a:ext cx="6341248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VYHLAŠOVÁNÍ PRÁVNÍCH PŘEDPISŮ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316736"/>
            <a:ext cx="11750347" cy="5404103"/>
          </a:xfrm>
        </p:spPr>
        <p:txBody>
          <a:bodyPr>
            <a:noAutofit/>
          </a:bodyPr>
          <a:lstStyle/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Právní předpisy obce zasílají prostřednictvím jednoduchého a intuitivního </a:t>
            </a:r>
            <a:r>
              <a:rPr lang="cs-CZ" sz="1800" b="1" dirty="0"/>
              <a:t>elektronického formuláře</a:t>
            </a:r>
            <a:r>
              <a:rPr lang="cs-CZ" sz="1800" dirty="0"/>
              <a:t>, který bude </a:t>
            </a:r>
            <a:r>
              <a:rPr lang="cs-CZ" sz="1800" b="1" u="sng" dirty="0"/>
              <a:t>dostupný na Portálu veřejné správy </a:t>
            </a:r>
            <a:r>
              <a:rPr lang="cs-CZ" sz="1800" dirty="0"/>
              <a:t>(</a:t>
            </a:r>
            <a:r>
              <a:rPr lang="cs-CZ" sz="1800" dirty="0">
                <a:hlinkClick r:id="rId5"/>
              </a:rPr>
              <a:t>https://portal.gov.cz/</a:t>
            </a:r>
            <a:r>
              <a:rPr lang="cs-CZ" sz="1800" dirty="0"/>
              <a:t>).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600" dirty="0"/>
              <a:t>Obec si v Portálu veřejné správy </a:t>
            </a:r>
            <a:r>
              <a:rPr lang="cs-CZ" sz="1600" b="1" dirty="0"/>
              <a:t>zvolí formulář podle druhu vyhlašovaného právního předpisu</a:t>
            </a:r>
            <a:r>
              <a:rPr lang="cs-CZ" sz="1600" dirty="0"/>
              <a:t>, tj. buď </a:t>
            </a:r>
            <a:r>
              <a:rPr lang="cs-CZ" sz="1600" dirty="0">
                <a:solidFill>
                  <a:srgbClr val="FF0000"/>
                </a:solidFill>
              </a:rPr>
              <a:t>formulář pro vyhlášení OZV</a:t>
            </a:r>
            <a:r>
              <a:rPr lang="cs-CZ" sz="1600" dirty="0"/>
              <a:t>, nebo </a:t>
            </a:r>
            <a:r>
              <a:rPr lang="cs-CZ" sz="1600" dirty="0">
                <a:solidFill>
                  <a:srgbClr val="FF0000"/>
                </a:solidFill>
              </a:rPr>
              <a:t>formulář pro vyhlášení nařízení obce</a:t>
            </a:r>
            <a:r>
              <a:rPr lang="cs-CZ" sz="1600" dirty="0"/>
              <a:t>.</a:t>
            </a: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2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Do elektronického formuláře obec „nahraje“ zasílaný právní předpis a vyplní předepsaná </a:t>
            </a:r>
            <a:r>
              <a:rPr lang="cs-CZ" sz="1800" dirty="0" err="1"/>
              <a:t>metadata</a:t>
            </a:r>
            <a:r>
              <a:rPr lang="cs-CZ" sz="1800" dirty="0"/>
              <a:t> (viz dále)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2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Po vyplnění lze elektronický formulář s právním předpisem zaslat do Sbírky právních předpisů dvěma způsoby: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630238" lvl="3" indent="-342900" algn="just">
              <a:buFont typeface="+mj-lt"/>
              <a:buAutoNum type="arabicPeriod"/>
            </a:pPr>
            <a:r>
              <a:rPr lang="cs-CZ" sz="1800" b="1" dirty="0"/>
              <a:t>Přímo prostřednictvím brány Portálu veřejné správy </a:t>
            </a:r>
            <a:r>
              <a:rPr lang="cs-CZ" sz="1800" dirty="0"/>
              <a:t>– vkladatel je po vyplnění formuláře vyzván k </a:t>
            </a:r>
            <a:r>
              <a:rPr lang="cs-CZ" sz="1800" b="1" dirty="0">
                <a:solidFill>
                  <a:srgbClr val="FF0000"/>
                </a:solidFill>
              </a:rPr>
              <a:t>přihlášení do své datové schránky z níž je formulář s právním předpisem ihned odeslán</a:t>
            </a:r>
            <a:r>
              <a:rPr lang="cs-CZ" sz="1800" dirty="0"/>
              <a:t> do Sbírky právních předpisů (jednoduché odesílání zejména pro menší obce),</a:t>
            </a:r>
          </a:p>
          <a:p>
            <a:pPr marL="914400" lvl="4" indent="0" algn="just">
              <a:buNone/>
            </a:pPr>
            <a:endParaRPr lang="cs-CZ" sz="1000" dirty="0"/>
          </a:p>
          <a:p>
            <a:pPr marL="2743200" lvl="8" indent="0" algn="just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</a:p>
          <a:p>
            <a:pPr marL="2743200" lvl="8" indent="0" algn="just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lvl="3" indent="-342900" algn="just">
              <a:buFont typeface="+mj-lt"/>
              <a:buAutoNum type="arabicPeriod"/>
            </a:pPr>
            <a:r>
              <a:rPr lang="cs-CZ" sz="1800" b="1" dirty="0"/>
              <a:t>možnost vygenerovat vyplněný formulář s nahraným právním předpisem v XML souboru</a:t>
            </a:r>
            <a:r>
              <a:rPr lang="cs-CZ" sz="1800" dirty="0"/>
              <a:t>, který obec </a:t>
            </a:r>
            <a:r>
              <a:rPr lang="cs-CZ" sz="1800" b="1" dirty="0">
                <a:solidFill>
                  <a:srgbClr val="FF0000"/>
                </a:solidFill>
              </a:rPr>
              <a:t>vloží do vlastní elektronické spisové služby, skrze níž ji odešle do datové schránky Sbírky právních předpisů </a:t>
            </a:r>
            <a:r>
              <a:rPr lang="cs-CZ" sz="1800" dirty="0"/>
              <a:t>(uvedený způsob odesílání respektuje obecními úřady nastavený systém odesílání datových zpráv prostřednictvím vlastní spisové služby).</a:t>
            </a:r>
          </a:p>
          <a:p>
            <a:pPr marL="800100" lvl="3" indent="-342900" algn="just">
              <a:buFont typeface="+mj-lt"/>
              <a:buAutoNum type="arabicPeriod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800100" lvl="4" indent="-342900" algn="just">
              <a:buFont typeface="+mj-lt"/>
              <a:buAutoNum type="arabicPeriod"/>
            </a:pPr>
            <a:endParaRPr lang="cs-CZ" sz="1800" dirty="0"/>
          </a:p>
          <a:p>
            <a:pPr marL="800100" lvl="4" indent="-342900" algn="just">
              <a:buFont typeface="+mj-lt"/>
              <a:buAutoNum type="arabicPeriod"/>
            </a:pPr>
            <a:endParaRPr lang="cs-CZ" sz="18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894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6562" y="274638"/>
            <a:ext cx="7265438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VIZUALIZACE ELEKTRONICKÉHO FORMULÁŘE PRO VYHLÁŠENÍ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316736"/>
            <a:ext cx="11750347" cy="5404103"/>
          </a:xfrm>
        </p:spPr>
        <p:txBody>
          <a:bodyPr>
            <a:noAutofit/>
          </a:bodyPr>
          <a:lstStyle/>
          <a:p>
            <a:pPr marL="457200" lvl="3" indent="0" algn="just">
              <a:buNone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98"/>
          <a:stretch/>
        </p:blipFill>
        <p:spPr bwMode="auto">
          <a:xfrm>
            <a:off x="2861883" y="1530012"/>
            <a:ext cx="6459178" cy="497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1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5894" y="274638"/>
            <a:ext cx="6977184" cy="1143000"/>
          </a:xfrm>
        </p:spPr>
        <p:txBody>
          <a:bodyPr/>
          <a:lstStyle/>
          <a:p>
            <a:r>
              <a:rPr lang="cs-CZ" b="0" i="1" u="none" strike="noStrike" cap="all" dirty="0">
                <a:solidFill>
                  <a:srgbClr val="00B0F0"/>
                </a:solidFill>
                <a:latin typeface="Arial Black" panose="020B0A04020102020204" pitchFamily="34" charset="0"/>
              </a:rPr>
              <a:t>Odeslání formuláře přímo ze stránky PVS pomocí datové schránky</a:t>
            </a:r>
            <a:endParaRPr lang="cs-CZ" cap="al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5686AE9-6967-4F9F-9519-40CAF22EB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1" y="2470462"/>
            <a:ext cx="11634787" cy="27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EC458-1910-4E71-A921-44DE968C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152" y="274638"/>
            <a:ext cx="6341248" cy="1143000"/>
          </a:xfrm>
        </p:spPr>
        <p:txBody>
          <a:bodyPr/>
          <a:lstStyle/>
          <a:p>
            <a:r>
              <a:rPr lang="cs-CZ" b="0" i="1" u="none" strike="noStrike" cap="all" dirty="0">
                <a:solidFill>
                  <a:srgbClr val="00B0F0"/>
                </a:solidFill>
                <a:latin typeface="Arial Black" panose="020B0A04020102020204" pitchFamily="34" charset="0"/>
              </a:rPr>
              <a:t>Odeslání formuláře pomocí vlastní spisové služby</a:t>
            </a:r>
            <a:endParaRPr lang="cs-CZ" cap="al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3FEF83C-002D-443F-92A8-668562AE5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" y="2308221"/>
            <a:ext cx="11971338" cy="29162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40555" y="199175"/>
            <a:ext cx="5060302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NÁHRADNÍ ZPŮSOB VYHLAŠOVÁNÍ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316736"/>
            <a:ext cx="11750347" cy="5404103"/>
          </a:xfrm>
        </p:spPr>
        <p:txBody>
          <a:bodyPr>
            <a:noAutofit/>
          </a:bodyPr>
          <a:lstStyle/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b="1" dirty="0"/>
              <a:t>Nastane-li překážka bránící zveřejnění právního předpisu ve Sbírce právních předpisů </a:t>
            </a:r>
            <a:r>
              <a:rPr lang="cs-CZ" sz="1800" dirty="0"/>
              <a:t>(např. technická porucha, živelní katastrofa), </a:t>
            </a:r>
            <a:r>
              <a:rPr lang="cs-CZ" sz="1800" b="1" dirty="0"/>
              <a:t>správce Sbírky existenci této překážky oznámení </a:t>
            </a:r>
            <a:r>
              <a:rPr lang="cs-CZ" sz="1800" dirty="0"/>
              <a:t>na své úřední desce (úřední deska MV).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Je-li potřeba během trvání této překážky neprodleně právní předpis obce vyhlásit, </a:t>
            </a:r>
            <a:r>
              <a:rPr lang="cs-CZ" sz="1800" b="1" dirty="0"/>
              <a:t>vyhlásí se </a:t>
            </a:r>
            <a:r>
              <a:rPr lang="cs-CZ" sz="1800" b="1" dirty="0">
                <a:solidFill>
                  <a:srgbClr val="FF0000"/>
                </a:solidFill>
              </a:rPr>
              <a:t>zveřejněním na fyzické úřední desce ÚSC</a:t>
            </a:r>
            <a:r>
              <a:rPr lang="cs-CZ" sz="1800" b="1" dirty="0"/>
              <a:t>, který ji vydal = </a:t>
            </a:r>
            <a:r>
              <a:rPr lang="cs-CZ" sz="1800" b="1" dirty="0">
                <a:solidFill>
                  <a:srgbClr val="FF0000"/>
                </a:solidFill>
              </a:rPr>
              <a:t>NÁHRADNÍ ZPŮSOB VYHLÁŠENÍ</a:t>
            </a:r>
            <a:r>
              <a:rPr lang="cs-CZ" sz="1800" dirty="0"/>
              <a:t>.</a:t>
            </a: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Právní předpis je vyhlášen okamžikem vyvěšení na fyzické úřední desce (v tento okamžik se stává planou součástí právního řádu).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b="1" dirty="0"/>
              <a:t>Pomine-li překážka </a:t>
            </a:r>
            <a:r>
              <a:rPr lang="cs-CZ" sz="1800" dirty="0"/>
              <a:t>bránící zveřejnění právního předpisu ve Sbírce právních předpisů, správce Sbírky uveřejní na své úřední desce o této skutečnosti </a:t>
            </a:r>
            <a:r>
              <a:rPr lang="cs-CZ" sz="1800" b="1" dirty="0"/>
              <a:t>oznámení</a:t>
            </a:r>
            <a:r>
              <a:rPr lang="cs-CZ" sz="1800" dirty="0"/>
              <a:t>.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Obec, která právní předpis vyhlásila náhradním způsobem následně </a:t>
            </a:r>
            <a:r>
              <a:rPr lang="cs-CZ" sz="1800" b="1" dirty="0"/>
              <a:t>neprodleně zveřejní svůj právní předpis ve Sbírce právních předpisů</a:t>
            </a:r>
            <a:r>
              <a:rPr lang="cs-CZ" sz="1800" dirty="0"/>
              <a:t>, a to standardním způsobem (zaslání prostřednictvím el. formuláře). </a:t>
            </a:r>
            <a:r>
              <a:rPr lang="cs-CZ" sz="1800" b="1" dirty="0">
                <a:solidFill>
                  <a:srgbClr val="FF0000"/>
                </a:solidFill>
              </a:rPr>
              <a:t>Následné zveřejnění ve Sbírce zveřejnění nemá vliv na platnost a účinnost náhradně vyhlášeného právního předpisu.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457200" lvl="3" indent="0" algn="just">
              <a:buNone/>
            </a:pPr>
            <a:endParaRPr lang="cs-CZ" sz="1400" dirty="0"/>
          </a:p>
          <a:p>
            <a:pPr marL="800100" lvl="4" indent="-342900" algn="just">
              <a:buFont typeface="+mj-lt"/>
              <a:buAutoNum type="arabicPeriod"/>
            </a:pPr>
            <a:endParaRPr lang="cs-CZ" sz="1800" dirty="0"/>
          </a:p>
          <a:p>
            <a:pPr marL="800100" lvl="4" indent="-342900" algn="just">
              <a:buFont typeface="+mj-lt"/>
              <a:buAutoNum type="arabicPeriod"/>
            </a:pPr>
            <a:endParaRPr lang="cs-CZ" sz="18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59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22815" y="53780"/>
            <a:ext cx="6413241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OPRAVY NESPRÁVNOSTÍ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316736"/>
            <a:ext cx="11750347" cy="5404103"/>
          </a:xfrm>
        </p:spPr>
        <p:txBody>
          <a:bodyPr>
            <a:noAutofit/>
          </a:bodyPr>
          <a:lstStyle/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Obecné pravidlo – za úplnost a správnost obsahu právního předpisu vyhlášeného ve Sbírce právních předpisů a jeho </a:t>
            </a:r>
            <a:r>
              <a:rPr lang="cs-CZ" sz="1800" dirty="0" err="1"/>
              <a:t>metadat</a:t>
            </a:r>
            <a:r>
              <a:rPr lang="cs-CZ" sz="1800" dirty="0"/>
              <a:t> </a:t>
            </a:r>
            <a:r>
              <a:rPr lang="cs-CZ" sz="1800" b="1" dirty="0"/>
              <a:t>odpovídá obec, která jej vydala</a:t>
            </a:r>
            <a:r>
              <a:rPr lang="cs-CZ" sz="1800" dirty="0"/>
              <a:t>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Správce Sbírky odpovídá za správnost </a:t>
            </a:r>
            <a:r>
              <a:rPr lang="cs-CZ" sz="1400" dirty="0" err="1"/>
              <a:t>metadat</a:t>
            </a:r>
            <a:r>
              <a:rPr lang="cs-CZ" sz="1400" dirty="0"/>
              <a:t>, provede-li jejich opravu.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0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Provedení oprav dle bodů A. až C. </a:t>
            </a:r>
            <a:r>
              <a:rPr lang="cs-CZ" sz="1800" b="1" dirty="0"/>
              <a:t>nemá vliv na vyhlášení </a:t>
            </a:r>
            <a:r>
              <a:rPr lang="cs-CZ" sz="1800" dirty="0"/>
              <a:t>právního předpisu ve Sbírce právních předpisů.</a:t>
            </a:r>
            <a:endParaRPr lang="cs-CZ" sz="1400" dirty="0"/>
          </a:p>
          <a:p>
            <a:pPr marL="457200" lvl="3" indent="0" algn="just">
              <a:buNone/>
            </a:pPr>
            <a:endParaRPr lang="cs-CZ" sz="800" dirty="0"/>
          </a:p>
          <a:p>
            <a:pPr marL="342900" lvl="2" indent="-342900" algn="just">
              <a:buFont typeface="+mj-lt"/>
              <a:buAutoNum type="alphaUcPeriod"/>
            </a:pPr>
            <a:r>
              <a:rPr lang="cs-CZ" sz="1800" b="1" dirty="0">
                <a:solidFill>
                  <a:srgbClr val="00B0F0"/>
                </a:solidFill>
              </a:rPr>
              <a:t>Oprava textu právního předpisu vyhlášeného ve Sbírce právních předpisů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Může provést </a:t>
            </a:r>
            <a:r>
              <a:rPr lang="cs-CZ" sz="1400" b="1" dirty="0"/>
              <a:t>pouze obec</a:t>
            </a:r>
            <a:r>
              <a:rPr lang="cs-CZ" sz="1400" dirty="0"/>
              <a:t>, která první předpis vydala.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Provádí se prostřednictvím </a:t>
            </a:r>
            <a:r>
              <a:rPr lang="cs-CZ" sz="1400" b="1" dirty="0"/>
              <a:t>zvláštního el. formuláře </a:t>
            </a:r>
            <a:r>
              <a:rPr lang="cs-CZ" sz="1400" dirty="0"/>
              <a:t>dostupného na Portálu veřejné správy (proces opravy je obdobný jako vyhlašování právního předpisu). Původní text opravovaného předpisu zůstává ve Sbírce uchován.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Opravu lze provést </a:t>
            </a:r>
            <a:r>
              <a:rPr lang="cs-CZ" sz="1400" b="1" dirty="0"/>
              <a:t>pouze tehdy, zjistí-li obec rozdíl mezi textem právního předpisů, který byl schválen příslušným orgánem obce, a textem právního předpisu, který byl následně vyhlášen ve Sbírce právních předpisů</a:t>
            </a:r>
            <a:r>
              <a:rPr lang="cs-CZ" sz="1400" dirty="0"/>
              <a:t>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Příklad: Zastupitelstvo obce schválí OZV, ale do Sbírky právních předpisů je omylem zaslána jiná verze OZV, než byla zastupitelstvem schválena.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b="1" dirty="0"/>
              <a:t>Neslouží k opravě chyb, formální korektuře či úpravám textu schváleného právního předpisu </a:t>
            </a:r>
            <a:r>
              <a:rPr lang="cs-CZ" sz="1400" dirty="0"/>
              <a:t>– text schváleného předpisu lze měnit jen novelizací, tj. přijetím novelizačního (změnového) právního předpisu.</a:t>
            </a:r>
          </a:p>
          <a:p>
            <a:pPr marL="342900" lvl="2" indent="-342900" algn="just">
              <a:buFont typeface="+mj-lt"/>
              <a:buAutoNum type="alphaUcPeriod"/>
            </a:pPr>
            <a:r>
              <a:rPr lang="cs-CZ" sz="1800" b="1" dirty="0">
                <a:solidFill>
                  <a:srgbClr val="00B0F0"/>
                </a:solidFill>
              </a:rPr>
              <a:t>Oprava nesprávnosti v </a:t>
            </a:r>
            <a:r>
              <a:rPr lang="cs-CZ" sz="1800" b="1" dirty="0" err="1">
                <a:solidFill>
                  <a:srgbClr val="00B0F0"/>
                </a:solidFill>
              </a:rPr>
              <a:t>metadatech</a:t>
            </a:r>
            <a:endParaRPr lang="cs-CZ" sz="1800" b="1" dirty="0">
              <a:solidFill>
                <a:srgbClr val="00B0F0"/>
              </a:solidFill>
            </a:endParaRP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Může </a:t>
            </a:r>
            <a:r>
              <a:rPr lang="cs-CZ" sz="1400" b="1" dirty="0"/>
              <a:t>provést obec</a:t>
            </a:r>
            <a:r>
              <a:rPr lang="cs-CZ" sz="1400" dirty="0"/>
              <a:t>, která první předpis vydala a rovněž </a:t>
            </a:r>
            <a:r>
              <a:rPr lang="cs-CZ" sz="1400" b="1" dirty="0"/>
              <a:t>správce Sbírky </a:t>
            </a:r>
            <a:r>
              <a:rPr lang="cs-CZ" sz="1400" dirty="0"/>
              <a:t>v případě, kdy dojde k závěru o zjevné neprávnosti </a:t>
            </a:r>
            <a:r>
              <a:rPr lang="cs-CZ" sz="1400" dirty="0" err="1"/>
              <a:t>metadat</a:t>
            </a:r>
            <a:r>
              <a:rPr lang="cs-CZ" sz="1400" dirty="0"/>
              <a:t>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Provádí se prostřednictvím </a:t>
            </a:r>
            <a:r>
              <a:rPr lang="cs-CZ" sz="1400" b="1" dirty="0"/>
              <a:t>zvláštního el. formuláře </a:t>
            </a:r>
            <a:r>
              <a:rPr lang="cs-CZ" sz="1400" dirty="0"/>
              <a:t>dostupného na Portálu veřejné správy (proces opravy je obdobný jako vyhlašování právního předpisu). Původní </a:t>
            </a:r>
            <a:r>
              <a:rPr lang="cs-CZ" sz="1400" dirty="0" err="1"/>
              <a:t>metadata</a:t>
            </a:r>
            <a:r>
              <a:rPr lang="cs-CZ" sz="1400" dirty="0"/>
              <a:t> zůstávají ve Sbírce uchována.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Provede-li opravu </a:t>
            </a:r>
            <a:r>
              <a:rPr lang="cs-CZ" sz="1400" dirty="0" err="1"/>
              <a:t>metadat</a:t>
            </a:r>
            <a:r>
              <a:rPr lang="cs-CZ" sz="1400" dirty="0"/>
              <a:t> správce Sbírky, </a:t>
            </a:r>
            <a:r>
              <a:rPr lang="cs-CZ" sz="1400" b="1" dirty="0"/>
              <a:t>vyrozumí o ní prostřednictvím DS obec</a:t>
            </a:r>
            <a:r>
              <a:rPr lang="cs-CZ" sz="1400" dirty="0"/>
              <a:t>, která právní předpis vydala.</a:t>
            </a:r>
          </a:p>
          <a:p>
            <a:pPr marL="0" lvl="2" indent="0" algn="just">
              <a:buNone/>
            </a:pPr>
            <a:endParaRPr lang="cs-CZ" sz="1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457200" lvl="3" indent="0" algn="just">
              <a:buNone/>
            </a:pPr>
            <a:endParaRPr lang="cs-CZ" sz="1400" dirty="0"/>
          </a:p>
          <a:p>
            <a:pPr marL="800100" lvl="4" indent="-342900" algn="just">
              <a:buFont typeface="+mj-lt"/>
              <a:buAutoNum type="arabicPeriod"/>
            </a:pPr>
            <a:endParaRPr lang="cs-CZ" sz="1800" dirty="0"/>
          </a:p>
          <a:p>
            <a:pPr marL="800100" lvl="4" indent="-342900" algn="just">
              <a:buFont typeface="+mj-lt"/>
              <a:buAutoNum type="arabicPeriod"/>
            </a:pPr>
            <a:endParaRPr lang="cs-CZ" sz="18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462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96590" y="274638"/>
            <a:ext cx="6455924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OPRAVY NESPRÁVNOSTÍ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316736"/>
            <a:ext cx="11750347" cy="5404103"/>
          </a:xfrm>
        </p:spPr>
        <p:txBody>
          <a:bodyPr>
            <a:noAutofit/>
          </a:bodyPr>
          <a:lstStyle/>
          <a:p>
            <a:pPr marL="457200" lvl="3" indent="0" algn="just">
              <a:buNone/>
            </a:pPr>
            <a:endParaRPr lang="cs-CZ" sz="1400" dirty="0"/>
          </a:p>
          <a:p>
            <a:pPr marL="0" lvl="2" indent="0" algn="just">
              <a:buNone/>
            </a:pPr>
            <a:r>
              <a:rPr lang="cs-CZ" sz="1800" b="1" dirty="0">
                <a:solidFill>
                  <a:srgbClr val="00B0F0"/>
                </a:solidFill>
              </a:rPr>
              <a:t>C.  Oprava formátu zveřejněného právního předpisu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Může </a:t>
            </a:r>
            <a:r>
              <a:rPr lang="cs-CZ" sz="1400" b="1" dirty="0"/>
              <a:t>provést pouze obec</a:t>
            </a:r>
            <a:r>
              <a:rPr lang="cs-CZ" sz="1400" dirty="0"/>
              <a:t>, která první předpis vydala.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Situace, kdy obec zveřejní ve Sbírce právní předpis </a:t>
            </a:r>
            <a:r>
              <a:rPr lang="cs-CZ" sz="1400" b="1" dirty="0"/>
              <a:t>v jiném než otevřeném, popřípadě strojově čitelném formátu </a:t>
            </a:r>
            <a:r>
              <a:rPr lang="cs-CZ" sz="1400" dirty="0"/>
              <a:t>(např. vloží obrázkový </a:t>
            </a:r>
            <a:r>
              <a:rPr lang="cs-CZ" sz="1400" dirty="0" err="1"/>
              <a:t>sken</a:t>
            </a:r>
            <a:r>
              <a:rPr lang="cs-CZ" sz="1400" dirty="0"/>
              <a:t> právního předpisu). </a:t>
            </a:r>
            <a:r>
              <a:rPr lang="cs-CZ" sz="1400" b="1" dirty="0"/>
              <a:t>Oprava = nahrání textu právního předpisu v otevřeném a strojově čitelném formátu </a:t>
            </a:r>
            <a:r>
              <a:rPr lang="cs-CZ" sz="1400" dirty="0"/>
              <a:t>(např. PDF).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Provádí se prostřednictvím </a:t>
            </a:r>
            <a:r>
              <a:rPr lang="cs-CZ" sz="1400" b="1" dirty="0"/>
              <a:t>zvláštního el. formuláře </a:t>
            </a:r>
            <a:r>
              <a:rPr lang="cs-CZ" sz="1400" dirty="0"/>
              <a:t>dostupného na Portálu veřejné správy (proces opravy je obdobný jako vyhlašování právního předpisu). Předpis v původním formátu zůstává ve Sbírce uchován.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Zjistí-li správce Sbírky, že obec zveřejnila právní předpis v nesprávném formátu, </a:t>
            </a:r>
            <a:r>
              <a:rPr lang="cs-CZ" sz="1400" b="1" dirty="0"/>
              <a:t>vyzve ji k provedení opravy</a:t>
            </a:r>
            <a:r>
              <a:rPr lang="cs-CZ" sz="1400" dirty="0"/>
              <a:t>.</a:t>
            </a:r>
          </a:p>
          <a:p>
            <a:pPr marL="457200" lvl="3" indent="0" algn="just">
              <a:buNone/>
            </a:pPr>
            <a:endParaRPr lang="cs-CZ" sz="1400" dirty="0"/>
          </a:p>
          <a:p>
            <a:pPr marL="0" lvl="2" indent="0" algn="just">
              <a:buNone/>
            </a:pPr>
            <a:r>
              <a:rPr lang="cs-CZ" sz="1800" b="1" dirty="0">
                <a:solidFill>
                  <a:srgbClr val="00B0F0"/>
                </a:solidFill>
              </a:rPr>
              <a:t>D.  Výmaz zveřejněného dokumentu, který není právním předpisem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Může provést </a:t>
            </a:r>
            <a:r>
              <a:rPr lang="cs-CZ" sz="1400" b="1" dirty="0"/>
              <a:t>pouze správce Sbírky na základě žádosti obce </a:t>
            </a:r>
            <a:r>
              <a:rPr lang="cs-CZ" sz="1400" dirty="0"/>
              <a:t>(bez žádosti obce nelze výmaz provést).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Namísto právního předpisu obce zveřejní ve Sbírce jiný dokument, např. veřejnou vyhlášku, interní směrnici, opatření obecné povahy nebo též koncept právního předpisu neschválený příslušným orgánem obce.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O výmaz dokumentu může obec </a:t>
            </a:r>
            <a:r>
              <a:rPr lang="cs-CZ" sz="1400" b="1" dirty="0"/>
              <a:t>požádat správce Sbírky prostřednictvím el. formuláře </a:t>
            </a:r>
            <a:r>
              <a:rPr lang="cs-CZ" sz="1400" dirty="0"/>
              <a:t>na Portálu veřejné správy.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Správce Sbírky dokument na základě žádosti obce </a:t>
            </a:r>
            <a:r>
              <a:rPr lang="cs-CZ" sz="1400" b="1" dirty="0"/>
              <a:t>vymaže pouze tehdy, dojde-li jednoznačně k závěru, že se nejedná o právní předpis obce.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Zjistí-li správce Sbírky v rámci své činnosti, že dokument </a:t>
            </a:r>
            <a:r>
              <a:rPr lang="cs-CZ" sz="1400" dirty="0" err="1"/>
              <a:t>zeveřejněný</a:t>
            </a:r>
            <a:r>
              <a:rPr lang="cs-CZ" sz="1400" dirty="0"/>
              <a:t> ve Sbírce není právním předpisem, </a:t>
            </a:r>
            <a:r>
              <a:rPr lang="cs-CZ" sz="1400" b="1" dirty="0"/>
              <a:t>upozorní na tuto skutečnost obec</a:t>
            </a:r>
            <a:r>
              <a:rPr lang="cs-CZ" sz="1400" dirty="0"/>
              <a:t> prostřednictvím DS.</a:t>
            </a:r>
          </a:p>
          <a:p>
            <a:pPr marL="0" lvl="2" indent="0" algn="just">
              <a:buNone/>
            </a:pPr>
            <a:endParaRPr lang="cs-CZ" sz="1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457200" lvl="3" indent="0" algn="just">
              <a:buNone/>
            </a:pPr>
            <a:endParaRPr lang="cs-CZ" sz="1400" dirty="0"/>
          </a:p>
          <a:p>
            <a:pPr marL="800100" lvl="4" indent="-342900" algn="just">
              <a:buFont typeface="+mj-lt"/>
              <a:buAutoNum type="arabicPeriod"/>
            </a:pPr>
            <a:endParaRPr lang="cs-CZ" sz="1800" dirty="0"/>
          </a:p>
          <a:p>
            <a:pPr marL="800100" lvl="4" indent="-342900" algn="just">
              <a:buFont typeface="+mj-lt"/>
              <a:buAutoNum type="arabicPeriod"/>
            </a:pPr>
            <a:endParaRPr lang="cs-CZ" sz="18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317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675913" y="3244334"/>
            <a:ext cx="88401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cs-CZ" sz="5400" b="1" dirty="0">
                <a:latin typeface="Arial Black" panose="020B0A04020102020204" pitchFamily="34" charset="0"/>
                <a:cs typeface="Segoe UI Light" panose="020B0502040204020203" pitchFamily="34" charset="0"/>
              </a:rPr>
              <a:t>Právně-teoretická část</a:t>
            </a:r>
          </a:p>
        </p:txBody>
      </p:sp>
    </p:spTree>
    <p:extLst>
      <p:ext uri="{BB962C8B-B14F-4D97-AF65-F5344CB8AC3E}">
        <p14:creationId xmlns:p14="http://schemas.microsoft.com/office/powerpoint/2010/main" val="19800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76106" y="0"/>
            <a:ext cx="7772416" cy="1426146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METODICKÁ POMOC OBCÍM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901952"/>
            <a:ext cx="11750347" cy="4818887"/>
          </a:xfrm>
        </p:spPr>
        <p:txBody>
          <a:bodyPr>
            <a:noAutofit/>
          </a:bodyPr>
          <a:lstStyle/>
          <a:p>
            <a:pPr marL="342900" lvl="4" indent="-342900">
              <a:buFont typeface="Wingdings" panose="05000000000000000000" pitchFamily="2" charset="2"/>
              <a:buChar char="Ø"/>
            </a:pPr>
            <a:r>
              <a:rPr lang="cs-CZ" sz="1800" b="1" dirty="0"/>
              <a:t>Zřízena </a:t>
            </a:r>
            <a:r>
              <a:rPr lang="cs-CZ" sz="1800" b="1" dirty="0" err="1"/>
              <a:t>Help</a:t>
            </a:r>
            <a:r>
              <a:rPr lang="cs-CZ" sz="1800" b="1" dirty="0"/>
              <a:t>-linka – tel. </a:t>
            </a:r>
            <a:r>
              <a:rPr lang="cs-CZ" sz="2400" b="1" dirty="0">
                <a:solidFill>
                  <a:srgbClr val="FF0000"/>
                </a:solidFill>
              </a:rPr>
              <a:t>603 190 675</a:t>
            </a:r>
          </a:p>
          <a:p>
            <a:pPr marL="457200" lvl="5" indent="0">
              <a:buNone/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V provozu po celé přechodné období až do konce roku 2024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endParaRPr lang="cs-CZ" sz="1800" b="1" dirty="0"/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cs-CZ" sz="1800" b="1" dirty="0"/>
              <a:t>Metodické materiály pro obce </a:t>
            </a:r>
            <a:r>
              <a:rPr lang="cs-CZ" sz="1800" dirty="0"/>
              <a:t>– informace o nové právní úpravě a</a:t>
            </a:r>
            <a:br>
              <a:rPr lang="cs-CZ" sz="1800" dirty="0"/>
            </a:br>
            <a:r>
              <a:rPr lang="cs-CZ" sz="1800" dirty="0"/>
              <a:t> podrobné návody k práci s informačním systémem </a:t>
            </a:r>
            <a:br>
              <a:rPr lang="cs-CZ" sz="1800" dirty="0"/>
            </a:br>
            <a:r>
              <a:rPr lang="cs-CZ" sz="1800" dirty="0"/>
              <a:t>(tištěná a elektronická forma) .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cs-CZ" sz="1800" b="1" dirty="0"/>
              <a:t>Školení k práci se systémem Sbírky právních předpisů </a:t>
            </a:r>
            <a:r>
              <a:rPr lang="cs-CZ" sz="1800" dirty="0"/>
              <a:t>– proškolení </a:t>
            </a:r>
            <a:br>
              <a:rPr lang="cs-CZ" sz="1800" dirty="0"/>
            </a:br>
            <a:r>
              <a:rPr lang="cs-CZ" sz="1800" dirty="0"/>
              <a:t>všech obcí v rámci školení prováděných od září 2021 po celé ČR. </a:t>
            </a:r>
            <a:br>
              <a:rPr lang="cs-CZ" sz="1800" dirty="0"/>
            </a:br>
            <a:r>
              <a:rPr lang="cs-CZ" sz="1800" dirty="0"/>
              <a:t>Školení bude probíhat i v průběhu roku 2022.</a:t>
            </a:r>
          </a:p>
          <a:p>
            <a:pPr marL="0" lvl="4" indent="0">
              <a:buNone/>
            </a:pPr>
            <a:endParaRPr lang="cs-CZ" sz="1800" dirty="0"/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cs-CZ" sz="1800" b="1" dirty="0" err="1"/>
              <a:t>Videomanuál</a:t>
            </a:r>
            <a:r>
              <a:rPr lang="cs-CZ" sz="1800" dirty="0"/>
              <a:t> – </a:t>
            </a:r>
            <a:r>
              <a:rPr lang="cs-CZ" sz="1800" dirty="0" err="1"/>
              <a:t>videonávod</a:t>
            </a:r>
            <a:r>
              <a:rPr lang="cs-CZ" sz="1800" dirty="0"/>
              <a:t> pro obce, jak provádět zveřejňování a případné změny. </a:t>
            </a:r>
          </a:p>
          <a:p>
            <a:pPr marL="0" lvl="4" indent="0">
              <a:buNone/>
            </a:pPr>
            <a:endParaRPr lang="cs-CZ" sz="1800" dirty="0"/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cs-CZ" sz="1800" b="1" dirty="0"/>
              <a:t>Individuální metodická pomoc obcím s vkládáním právních předpisů </a:t>
            </a:r>
            <a:r>
              <a:rPr lang="cs-CZ" sz="1800" dirty="0"/>
              <a:t>– prostřednictvím územních oddělení dozoru v jednotlivých krajích bude v případě potřeby poskytnuta pomoc při vkládání právních předpisů přímo na obci (na požádání). </a:t>
            </a: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133" y="1265786"/>
            <a:ext cx="3584595" cy="345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051512" y="3244334"/>
            <a:ext cx="60889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cs-CZ" sz="5400" b="1" dirty="0">
                <a:latin typeface="Arial Black" panose="020B0A04020102020204" pitchFamily="34" charset="0"/>
                <a:cs typeface="Segoe UI Light" panose="020B0502040204020203" pitchFamily="34" charset="0"/>
              </a:rPr>
              <a:t>Dotazy, diskuse</a:t>
            </a:r>
          </a:p>
        </p:txBody>
      </p:sp>
    </p:spTree>
    <p:extLst>
      <p:ext uri="{BB962C8B-B14F-4D97-AF65-F5344CB8AC3E}">
        <p14:creationId xmlns:p14="http://schemas.microsoft.com/office/powerpoint/2010/main" val="8560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463392" y="3244334"/>
            <a:ext cx="92652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cs-CZ" sz="5400" b="1" dirty="0">
                <a:latin typeface="Arial Black" panose="020B0A04020102020204" pitchFamily="34" charset="0"/>
                <a:cs typeface="Segoe UI Light" panose="020B0502040204020203" pitchFamily="34" charset="0"/>
              </a:rPr>
              <a:t>Děkujeme za pozornost.</a:t>
            </a:r>
          </a:p>
        </p:txBody>
      </p:sp>
    </p:spTree>
    <p:extLst>
      <p:ext uri="{BB962C8B-B14F-4D97-AF65-F5344CB8AC3E}">
        <p14:creationId xmlns:p14="http://schemas.microsoft.com/office/powerpoint/2010/main" val="7385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63731" y="137852"/>
            <a:ext cx="7772416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PRÁVNÍ ZAKOTVENÍ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417638"/>
            <a:ext cx="11296691" cy="5153283"/>
          </a:xfrm>
        </p:spPr>
        <p:txBody>
          <a:bodyPr>
            <a:noAutofit/>
          </a:bodyPr>
          <a:lstStyle/>
          <a:p>
            <a:pPr algn="just"/>
            <a:r>
              <a:rPr lang="cs-CZ" sz="2000" dirty="0"/>
              <a:t>Zákon č. 35/2021 Sb.,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00B0F0"/>
                </a:solidFill>
              </a:rPr>
              <a:t>o Sbírce právních předpisů územních samosprávných celků </a:t>
            </a:r>
            <a:br>
              <a:rPr lang="cs-CZ" sz="2000" b="1" dirty="0">
                <a:solidFill>
                  <a:srgbClr val="00B0F0"/>
                </a:solidFill>
              </a:rPr>
            </a:br>
            <a:r>
              <a:rPr lang="cs-CZ" sz="2000" b="1" dirty="0">
                <a:solidFill>
                  <a:srgbClr val="00B0F0"/>
                </a:solidFill>
              </a:rPr>
              <a:t>a některých správních úřadů </a:t>
            </a:r>
            <a:r>
              <a:rPr lang="cs-CZ" sz="2000" dirty="0"/>
              <a:t>(dále jen „zákon o Sbírce právních předpisů“);</a:t>
            </a:r>
          </a:p>
          <a:p>
            <a:pPr marL="0" indent="0" algn="just">
              <a:buNone/>
            </a:pPr>
            <a:endParaRPr lang="cs-CZ" sz="1000" dirty="0"/>
          </a:p>
          <a:p>
            <a:pPr lvl="1" algn="just"/>
            <a:r>
              <a:rPr lang="cs-CZ" sz="1600" i="1" dirty="0"/>
              <a:t>Upravuje </a:t>
            </a:r>
            <a:r>
              <a:rPr lang="cs-CZ" sz="1600" b="1" i="1" dirty="0"/>
              <a:t>zřízení Sbírky právních předpisů </a:t>
            </a:r>
            <a:r>
              <a:rPr lang="cs-CZ" sz="1600" i="1" dirty="0"/>
              <a:t>jako informačního systému VS, roli MV jakožto </a:t>
            </a:r>
            <a:r>
              <a:rPr lang="cs-CZ" sz="1600" b="1" i="1" dirty="0"/>
              <a:t>správce Sbírky právních předpisů</a:t>
            </a:r>
            <a:r>
              <a:rPr lang="cs-CZ" sz="1600" i="1" dirty="0"/>
              <a:t>, vlastní </a:t>
            </a:r>
            <a:r>
              <a:rPr lang="cs-CZ" sz="1600" b="1" i="1" dirty="0"/>
              <a:t>pravidla publikace právních předpisů </a:t>
            </a:r>
            <a:r>
              <a:rPr lang="cs-CZ" sz="1600" i="1" dirty="0"/>
              <a:t>ÚSC a některých SÚ, problematiku </a:t>
            </a:r>
            <a:r>
              <a:rPr lang="cs-CZ" sz="1600" b="1" i="1" dirty="0"/>
              <a:t>zveřejňování některých dalších aktů </a:t>
            </a:r>
            <a:r>
              <a:rPr lang="cs-CZ" sz="1600" i="1" dirty="0"/>
              <a:t>ve Sbírce právních předpisů a </a:t>
            </a:r>
            <a:r>
              <a:rPr lang="cs-CZ" sz="1600" b="1" i="1" dirty="0"/>
              <a:t>přechodná ustanovení</a:t>
            </a:r>
            <a:r>
              <a:rPr lang="cs-CZ" sz="1600" i="1" dirty="0"/>
              <a:t>.</a:t>
            </a:r>
          </a:p>
          <a:p>
            <a:pPr marL="457200" lvl="1" indent="0" algn="just">
              <a:buNone/>
            </a:pPr>
            <a:endParaRPr lang="cs-CZ" sz="1000" dirty="0"/>
          </a:p>
          <a:p>
            <a:pPr algn="just"/>
            <a:r>
              <a:rPr lang="cs-CZ" sz="2000" dirty="0"/>
              <a:t>Zákon č. 36/2021 Sb., </a:t>
            </a:r>
            <a:r>
              <a:rPr lang="cs-CZ" sz="2000" b="1" dirty="0">
                <a:solidFill>
                  <a:srgbClr val="00B0F0"/>
                </a:solidFill>
              </a:rPr>
              <a:t>kterým se mění některé zákony v souvislosti s přijetím zákona </a:t>
            </a:r>
            <a:br>
              <a:rPr lang="cs-CZ" sz="2000" b="1" dirty="0">
                <a:solidFill>
                  <a:srgbClr val="00B0F0"/>
                </a:solidFill>
              </a:rPr>
            </a:br>
            <a:r>
              <a:rPr lang="cs-CZ" sz="2000" b="1" dirty="0">
                <a:solidFill>
                  <a:srgbClr val="00B0F0"/>
                </a:solidFill>
              </a:rPr>
              <a:t>o Sbírce právních předpisů územních samosprávných celků a některých správních úřadů </a:t>
            </a:r>
            <a:r>
              <a:rPr lang="cs-CZ" sz="2000" dirty="0"/>
              <a:t>(dále jen „změnový zákon“).</a:t>
            </a:r>
          </a:p>
          <a:p>
            <a:pPr lvl="1" algn="just"/>
            <a:r>
              <a:rPr lang="cs-CZ" sz="1600" dirty="0"/>
              <a:t>Změnovým zákonem </a:t>
            </a:r>
            <a:r>
              <a:rPr lang="cs-CZ" sz="1600" b="1" dirty="0">
                <a:solidFill>
                  <a:srgbClr val="FF0000"/>
                </a:solidFill>
              </a:rPr>
              <a:t>novelizovány</a:t>
            </a:r>
            <a:r>
              <a:rPr lang="cs-CZ" sz="1600" dirty="0"/>
              <a:t> zejména: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cs-CZ" sz="1600" i="1" dirty="0"/>
              <a:t>zákon </a:t>
            </a:r>
            <a:r>
              <a:rPr lang="cs-CZ" sz="1600" b="1" i="1" dirty="0"/>
              <a:t>o obcích</a:t>
            </a:r>
            <a:r>
              <a:rPr lang="cs-CZ" sz="1600" i="1" dirty="0"/>
              <a:t>, zákon </a:t>
            </a:r>
            <a:r>
              <a:rPr lang="cs-CZ" sz="1600" b="1" i="1" dirty="0"/>
              <a:t>o krajích</a:t>
            </a:r>
            <a:r>
              <a:rPr lang="cs-CZ" sz="1600" i="1" dirty="0"/>
              <a:t>, zákon </a:t>
            </a:r>
            <a:r>
              <a:rPr lang="cs-CZ" sz="1600" b="1" i="1" dirty="0"/>
              <a:t>o hl. m Praze</a:t>
            </a:r>
            <a:r>
              <a:rPr lang="cs-CZ" sz="1600" i="1" dirty="0"/>
              <a:t>, krizový zákon, zákon </a:t>
            </a:r>
            <a:r>
              <a:rPr lang="cs-CZ" sz="1600" b="1" i="1" dirty="0"/>
              <a:t>o hazardních hrách</a:t>
            </a:r>
            <a:r>
              <a:rPr lang="cs-CZ" sz="1600" i="1" dirty="0"/>
              <a:t>, zákon </a:t>
            </a:r>
            <a:br>
              <a:rPr lang="cs-CZ" sz="1600" i="1" dirty="0"/>
            </a:br>
            <a:r>
              <a:rPr lang="cs-CZ" sz="1600" b="1" i="1" dirty="0"/>
              <a:t>o dani z nemovitých věcí</a:t>
            </a:r>
            <a:r>
              <a:rPr lang="cs-CZ" sz="1600" i="1" dirty="0"/>
              <a:t>, zákon </a:t>
            </a:r>
            <a:r>
              <a:rPr lang="cs-CZ" sz="1600" b="1" i="1" dirty="0"/>
              <a:t>o oceňování majetku</a:t>
            </a:r>
            <a:r>
              <a:rPr lang="cs-CZ" sz="1600" i="1" dirty="0"/>
              <a:t>, zákon o ochraně přírody a krajiny, zákon o ochraně veřejného zdraví, zákon o rostlinolékařské péči, veterinární zákon, zákon o základních registrech a další.</a:t>
            </a:r>
          </a:p>
          <a:p>
            <a:pPr lvl="2" algn="just">
              <a:buFont typeface="Wingdings" panose="05000000000000000000" pitchFamily="2" charset="2"/>
              <a:buChar char="Ø"/>
            </a:pPr>
            <a:endParaRPr lang="cs-CZ" sz="1600" i="1" dirty="0"/>
          </a:p>
          <a:p>
            <a:pPr marL="265113" lvl="2" indent="0" algn="ctr">
              <a:buNone/>
            </a:pPr>
            <a:r>
              <a:rPr lang="cs-CZ" sz="2000" b="1" dirty="0"/>
              <a:t>Ve Sbírce zákonů vyhlášeny 3. února 2021. </a:t>
            </a:r>
          </a:p>
          <a:p>
            <a:pPr marL="265113" lvl="2" indent="0" algn="ctr">
              <a:buNone/>
            </a:pPr>
            <a:r>
              <a:rPr lang="cs-CZ" sz="2000" b="1" dirty="0">
                <a:solidFill>
                  <a:srgbClr val="FF0000"/>
                </a:solidFill>
              </a:rPr>
              <a:t>Účinnosti nabývají k 1. lednu 2022 = datum spuštění Sbírky právních předpisů.</a:t>
            </a:r>
          </a:p>
          <a:p>
            <a:pPr marL="914400" lvl="2" indent="0" algn="just">
              <a:buNone/>
            </a:pPr>
            <a:endParaRPr lang="cs-CZ" sz="1600" i="1" u="sng" dirty="0"/>
          </a:p>
          <a:p>
            <a:pPr marL="914400" lvl="2" indent="0" algn="just">
              <a:buNone/>
            </a:pPr>
            <a:endParaRPr lang="cs-CZ" sz="1600" i="1" dirty="0"/>
          </a:p>
          <a:p>
            <a:pPr lvl="8" algn="just">
              <a:buFont typeface="Wingdings" panose="05000000000000000000" pitchFamily="2" charset="2"/>
              <a:buChar char="Ø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endParaRPr lang="cs-CZ" sz="16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marL="1371600" lvl="3" indent="0">
              <a:buNone/>
            </a:pPr>
            <a:endParaRPr lang="cs-CZ" sz="2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8225" y="199175"/>
            <a:ext cx="7772416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DŮVODY PRO ZŘÍZENÍ SBÍRKY PRÁVNÍCH PŘEDPISŮ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417638"/>
            <a:ext cx="11750347" cy="52026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dirty="0"/>
              <a:t>Dosavadní způsob vyhlašování právních předpisů ÚSC a některých SÚ vykazoval </a:t>
            </a:r>
            <a:r>
              <a:rPr lang="cs-CZ" sz="1800" b="1" dirty="0"/>
              <a:t>deficity v řadě ohledů</a:t>
            </a:r>
            <a:r>
              <a:rPr lang="cs-CZ" sz="1800" dirty="0"/>
              <a:t>:</a:t>
            </a:r>
          </a:p>
          <a:p>
            <a:pPr marL="0" indent="0" algn="just">
              <a:buNone/>
            </a:pPr>
            <a:endParaRPr lang="cs-CZ" sz="9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FF0000"/>
                </a:solidFill>
              </a:rPr>
              <a:t>Ústavněprávní deficit </a:t>
            </a:r>
            <a:r>
              <a:rPr lang="cs-CZ" sz="1800" dirty="0"/>
              <a:t>– </a:t>
            </a:r>
            <a:r>
              <a:rPr lang="cs-CZ" sz="1800" b="1" dirty="0"/>
              <a:t>obtížná poznatelnost a dostupnost obecní normotvorby </a:t>
            </a:r>
            <a:r>
              <a:rPr lang="cs-CZ" sz="1800" dirty="0"/>
              <a:t>pro její adresáty (veřejnost) a orgány veřejné moci. Vytýkáno zákonodárci Ústavním soudem.</a:t>
            </a:r>
          </a:p>
          <a:p>
            <a:pPr lvl="1" algn="just"/>
            <a:r>
              <a:rPr lang="cs-CZ" sz="1400" dirty="0"/>
              <a:t>Jedinou podmínkou pro řádnou publikaci právních předpisů obcí fakticky bylo </a:t>
            </a:r>
            <a:r>
              <a:rPr lang="cs-CZ" sz="1400" b="1" dirty="0"/>
              <a:t>vyvěšení na fyzické úřední desce OÚ po dobu 15 dnů </a:t>
            </a:r>
            <a:r>
              <a:rPr lang="cs-CZ" sz="1400" dirty="0"/>
              <a:t>(zveřejňování na el. úřední desce a na webu obce mělo </a:t>
            </a:r>
            <a:r>
              <a:rPr lang="cs-CZ" sz="1400" b="1" dirty="0"/>
              <a:t>podpůrný charakter </a:t>
            </a:r>
            <a:r>
              <a:rPr lang="cs-CZ" sz="1400" dirty="0"/>
              <a:t>a ne vždy byla tato zákonná povinnost obcemi důsledně plněna).</a:t>
            </a:r>
          </a:p>
          <a:p>
            <a:pPr lvl="1" algn="just"/>
            <a:r>
              <a:rPr lang="cs-CZ" sz="1400" b="1" dirty="0"/>
              <a:t>Problémy s aplikací právních předpisů obcí</a:t>
            </a:r>
            <a:r>
              <a:rPr lang="cs-CZ" sz="1400" dirty="0"/>
              <a:t> z důvodu jejich obtížné dostupnosti ze strany PČR (zejména obecní regulace nočního klidu a veřejného pořádku), soudů, finanční správy a dalších orgánů veřejné moci (MŠMT, MF...).</a:t>
            </a:r>
          </a:p>
          <a:p>
            <a:pPr marL="285750" lvl="1" algn="just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FF0000"/>
                </a:solidFill>
              </a:rPr>
              <a:t>Deficit z hlediska soudobých požadavků na elektronizaci veřejné správy </a:t>
            </a:r>
            <a:r>
              <a:rPr lang="cs-CZ" sz="1800" dirty="0"/>
              <a:t>– dosavadní způsob vyhlašování neodpovídal technickým možnostem 21. století.</a:t>
            </a:r>
          </a:p>
          <a:p>
            <a:pPr marL="742950" lvl="2" indent="-285750" algn="just">
              <a:buFont typeface="Arial" panose="020B0604020202020204" pitchFamily="34" charset="0"/>
              <a:buChar char="‒"/>
            </a:pPr>
            <a:r>
              <a:rPr lang="cs-CZ" sz="1400" dirty="0"/>
              <a:t>Souvisí s požadavkem na co nejširší dostupnost a adekvátní poznatelnost práva v moderním právním státě, kterou lze zajistit soudobými technickými prostředky.</a:t>
            </a:r>
          </a:p>
          <a:p>
            <a:pPr marL="357188" lvl="2" indent="-357188" algn="just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FF0000"/>
                </a:solidFill>
              </a:rPr>
              <a:t>Deficit z důvodu roztříštěnosti způsobů publikace různých druhů právních předpisů v právním řádu ČR</a:t>
            </a:r>
          </a:p>
          <a:p>
            <a:pPr marL="814388" lvl="3" indent="-357188" algn="just">
              <a:buFont typeface="Arial" panose="020B0604020202020204" pitchFamily="34" charset="0"/>
              <a:buChar char="‒"/>
            </a:pPr>
            <a:r>
              <a:rPr lang="cs-CZ" sz="1400" dirty="0"/>
              <a:t>Sbírka zákonů a mezinárodních smluv, </a:t>
            </a:r>
            <a:r>
              <a:rPr lang="cs-CZ" sz="1400" b="1" dirty="0"/>
              <a:t>6253 úředních desek OÚ</a:t>
            </a:r>
            <a:r>
              <a:rPr lang="cs-CZ" sz="1400" dirty="0"/>
              <a:t>, </a:t>
            </a:r>
            <a:r>
              <a:rPr lang="cs-CZ" sz="1400" b="1" dirty="0"/>
              <a:t>13 Věstníků právních předpisů krajů</a:t>
            </a:r>
            <a:r>
              <a:rPr lang="cs-CZ" sz="1400" dirty="0"/>
              <a:t>, Sbírka právních předpisů </a:t>
            </a:r>
            <a:br>
              <a:rPr lang="cs-CZ" sz="1400" dirty="0"/>
            </a:br>
            <a:r>
              <a:rPr lang="cs-CZ" sz="1400" dirty="0"/>
              <a:t>hl. m. Prahy a další různými zákony stanovené publikační prostředky pro vyhlašování právních předpisů neústředních správních úřadů (KHS, Státní veterinární správa, AOPK atd.).</a:t>
            </a:r>
          </a:p>
          <a:p>
            <a:pPr marL="814388" lvl="3" indent="-357188" algn="just">
              <a:buFont typeface="Arial" panose="020B0604020202020204" pitchFamily="34" charset="0"/>
              <a:buChar char="‒"/>
            </a:pPr>
            <a:r>
              <a:rPr lang="cs-CZ" sz="1400" dirty="0"/>
              <a:t>Výhledově </a:t>
            </a:r>
            <a:r>
              <a:rPr lang="cs-CZ" sz="1400" b="1" dirty="0"/>
              <a:t>plánované</a:t>
            </a:r>
            <a:r>
              <a:rPr lang="cs-CZ" sz="1400" dirty="0"/>
              <a:t> </a:t>
            </a:r>
            <a:r>
              <a:rPr lang="cs-CZ" sz="1400" b="1" dirty="0"/>
              <a:t>sloučení Sbírky právních předpisů s </a:t>
            </a:r>
            <a:r>
              <a:rPr lang="cs-CZ" sz="1400" b="1" dirty="0" err="1"/>
              <a:t>eSbírkou</a:t>
            </a:r>
            <a:r>
              <a:rPr lang="cs-CZ" sz="1400" dirty="0"/>
              <a:t> = téměř všechny právní předpisy dostupné na jednom místě.</a:t>
            </a:r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FF0000"/>
                </a:solidFill>
              </a:rPr>
              <a:t>Deficit z důvodu administrativního zatěžování ÚSC </a:t>
            </a:r>
            <a:r>
              <a:rPr lang="cs-CZ" sz="1800" dirty="0"/>
              <a:t>– zákony stanovované povinnosti zasílat právní předpisy ÚSC různým dozorovým orgánům a </a:t>
            </a:r>
            <a:r>
              <a:rPr lang="cs-CZ" sz="1800" b="1" dirty="0"/>
              <a:t>duplicitně</a:t>
            </a:r>
            <a:r>
              <a:rPr lang="cs-CZ" sz="1800" dirty="0"/>
              <a:t> též dalším orgánům veřejné moci (MF, finanční správě)</a:t>
            </a:r>
          </a:p>
          <a:p>
            <a:pPr lvl="1"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590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88074" y="195512"/>
            <a:ext cx="7772416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PŘÍNOSY ZŘÍZENÍ SBÍRKY PRÁVNÍCH PŘEDPISŮ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600201"/>
            <a:ext cx="11750347" cy="4837175"/>
          </a:xfrm>
        </p:spPr>
        <p:txBody>
          <a:bodyPr>
            <a:noAutofit/>
          </a:bodyPr>
          <a:lstStyle/>
          <a:p>
            <a:pPr marL="285750" lvl="1" algn="just">
              <a:buFont typeface="Wingdings" panose="05000000000000000000" pitchFamily="2" charset="2"/>
              <a:buChar char="Ø"/>
            </a:pPr>
            <a:r>
              <a:rPr lang="cs-CZ" sz="1800" b="1" dirty="0"/>
              <a:t>Právní předpisy ÚSC a neústředních správních úřadů nově centralizovaně vyhlašované v jednom veřejně přístupném elektronickém publikačním prostředku, který umožňuje neomezený dálkový přístup </a:t>
            </a:r>
            <a:endParaRPr lang="cs-CZ" sz="1800" dirty="0"/>
          </a:p>
          <a:p>
            <a:pPr marL="685800" lvl="2" algn="just">
              <a:buFont typeface="Arial" panose="020B0604020202020204" pitchFamily="34" charset="0"/>
              <a:buChar char="‒"/>
            </a:pPr>
            <a:r>
              <a:rPr lang="cs-CZ" sz="1600" dirty="0"/>
              <a:t>výrazné zlepšení dostupnosti práva pro veřejnost a orgány veřejné moci, ale též např. pro nové členy zastupitelstev (rychlejší zorientování se nových zastupitelů v právním prostředí obce).</a:t>
            </a:r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r>
              <a:rPr lang="cs-CZ" sz="1800" b="1" dirty="0"/>
              <a:t>Zlepšení vymahatelnosti obecní regulace (zejména) veřejného pořádku ze strany Policie ČR </a:t>
            </a:r>
          </a:p>
          <a:p>
            <a:pPr marL="685800" lvl="2" algn="just">
              <a:buFont typeface="Arial" panose="020B0604020202020204" pitchFamily="34" charset="0"/>
              <a:buChar char="‒"/>
            </a:pPr>
            <a:r>
              <a:rPr lang="cs-CZ" sz="1600" dirty="0">
                <a:solidFill>
                  <a:srgbClr val="FF0000"/>
                </a:solidFill>
              </a:rPr>
              <a:t>dostupné právní předpisy = rychlejší zásah přivolané policie při jejich porušování</a:t>
            </a:r>
          </a:p>
          <a:p>
            <a:pPr marL="685800" lvl="2" algn="just">
              <a:buFont typeface="Arial" panose="020B0604020202020204" pitchFamily="34" charset="0"/>
              <a:buChar char="‒"/>
            </a:pPr>
            <a:r>
              <a:rPr lang="cs-CZ" sz="1600" dirty="0"/>
              <a:t>regulace konzumace alkoholu, prostituce a žebrání na veřejném prostranství, odpalování pyrotechniky, omezení provozní doby pohostinských zařízení, pravidla pro používání hlučných strojů a zařízení, pravidla pro pohyb psů a jiných zvířat na veřejných prostranstvích, pravidla pro pořádání „technoparty“ a jiných veřejnosti přístupných akcí apod.</a:t>
            </a:r>
          </a:p>
          <a:p>
            <a:pPr marL="357188" lvl="2" indent="-357188" algn="just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b="1" dirty="0"/>
              <a:t>Odpadá povinnost zasílat právní předpisy ÚSC dozorovým orgánům a jiným orgánům veřejné moci 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600" dirty="0"/>
              <a:t>postačuje zveřejnění ve Sbírce právních předpisů</a:t>
            </a:r>
          </a:p>
          <a:p>
            <a:pPr marL="0" lvl="2" indent="0" algn="just">
              <a:buNone/>
            </a:pPr>
            <a:endParaRPr lang="cs-CZ" sz="1600" b="1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b="1" dirty="0"/>
              <a:t>Odpadá povinnost obcí vést evidenci právních předpisů 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r>
              <a:rPr lang="cs-CZ" sz="1600" dirty="0"/>
              <a:t>evidenci vede sama Sbírka právních předpisů</a:t>
            </a:r>
          </a:p>
          <a:p>
            <a:pPr marL="0" lvl="2" indent="0" algn="just">
              <a:buNone/>
            </a:pPr>
            <a:endParaRPr lang="cs-CZ" sz="1600" dirty="0"/>
          </a:p>
          <a:p>
            <a:pPr marL="457200" lvl="2" indent="0" algn="just">
              <a:buNone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184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29454" y="195512"/>
            <a:ext cx="7772416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PŘÍNOSY ZŘÍZENÍ SBÍRKY PRÁVNÍCH PŘEDPISŮ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600201"/>
            <a:ext cx="11750347" cy="4837175"/>
          </a:xfrm>
        </p:spPr>
        <p:txBody>
          <a:bodyPr>
            <a:noAutofit/>
          </a:bodyPr>
          <a:lstStyle/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cs-CZ" sz="2000" b="1" dirty="0"/>
              <a:t>Funkcionality Sbírky právních předpisů: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spc="-20" dirty="0"/>
              <a:t>vyhledávání ve všech právních předpisech – platných, účinných, ale i zrušených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spc="-20" dirty="0"/>
              <a:t>vyhledávání dle požadovaného klíče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spc="-20" dirty="0"/>
              <a:t>generování sestav právních předpisů vložených do Sbírky právních předpisů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spc="-20" dirty="0"/>
              <a:t>získávání statistických informací o počtech právních předpisů dle jednotlivých vyhledávacích hledisek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sz="2000" spc="-20" dirty="0"/>
          </a:p>
          <a:p>
            <a:pPr marL="285750" lvl="1" algn="just">
              <a:buFont typeface="Wingdings" panose="05000000000000000000" pitchFamily="2" charset="2"/>
              <a:buChar char="Ø"/>
            </a:pPr>
            <a:r>
              <a:rPr lang="cs-CZ" sz="2000" b="1" spc="-20" dirty="0"/>
              <a:t>Možnost dozorového orgánu včas upozornit obec či kraj na legislativní změny, které mají dopad na jejich právní předpisy </a:t>
            </a:r>
            <a:r>
              <a:rPr lang="cs-CZ" sz="2000" spc="-20" dirty="0"/>
              <a:t>= rychlejší poskytnutí metodické pomoci a uvedení OZV či nařízení do souladu s novou právní úpravou.</a:t>
            </a:r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r>
              <a:rPr lang="cs-CZ" sz="2000" b="1" dirty="0"/>
              <a:t>Eliminace pochybení ÚSC při číslování právních předpisů</a:t>
            </a:r>
          </a:p>
          <a:p>
            <a:pPr marL="742950" lvl="2" indent="-285750" algn="just">
              <a:buFont typeface="Arial" panose="020B0604020202020204" pitchFamily="34" charset="0"/>
              <a:buChar char="‒"/>
            </a:pPr>
            <a:r>
              <a:rPr lang="cs-CZ" sz="1800" dirty="0"/>
              <a:t>Systém Sbírky právních předpisů automaticky čísluje právní předpisy podle pořadí jejich vyhlášení </a:t>
            </a:r>
            <a:br>
              <a:rPr lang="cs-CZ" sz="1800" dirty="0"/>
            </a:br>
            <a:r>
              <a:rPr lang="cs-CZ" sz="1800" dirty="0"/>
              <a:t>v příslušném kalendářním roce.</a:t>
            </a:r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457200" lvl="2" indent="0" algn="just">
              <a:buNone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431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8225" y="182735"/>
            <a:ext cx="7772416" cy="1143000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CO SE VE SBÍRCE VYHLAŠUJE </a:t>
            </a:r>
            <a:br>
              <a:rPr lang="cs-CZ" b="1" dirty="0">
                <a:latin typeface="Arial Black" panose="020B0A04020102020204" pitchFamily="34" charset="0"/>
              </a:rPr>
            </a:br>
            <a:r>
              <a:rPr lang="cs-CZ" b="1" dirty="0">
                <a:latin typeface="Arial Black" panose="020B0A04020102020204" pitchFamily="34" charset="0"/>
              </a:rPr>
              <a:t>A ZVEŘEJŇUJE?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417638"/>
            <a:ext cx="11750347" cy="5166042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cs-CZ" sz="1400" dirty="0" smtClean="0"/>
              <a:t>	</a:t>
            </a:r>
            <a:r>
              <a:rPr lang="cs-CZ" sz="2000" b="1" dirty="0" smtClean="0"/>
              <a:t>VYHLAŠUJÍ SE:</a:t>
            </a:r>
          </a:p>
          <a:p>
            <a:pPr marL="1314450" lvl="3" indent="-457200" algn="just">
              <a:buFont typeface="+mj-lt"/>
              <a:buAutoNum type="arabicPeriod"/>
            </a:pPr>
            <a:r>
              <a:rPr lang="cs-CZ" sz="1800" b="1" dirty="0" smtClean="0"/>
              <a:t>Právní předpisy územních samosprávných celků</a:t>
            </a:r>
          </a:p>
          <a:p>
            <a:pPr marL="1543050" lvl="4" indent="-171450" algn="just">
              <a:buFont typeface="Wingdings" panose="05000000000000000000" pitchFamily="2" charset="2"/>
              <a:buChar char="Ø"/>
            </a:pP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FF0000"/>
                </a:solidFill>
              </a:rPr>
              <a:t>Obecně závazné vyhlášky obcí </a:t>
            </a:r>
            <a:r>
              <a:rPr lang="cs-CZ" sz="1400" dirty="0" smtClean="0"/>
              <a:t>(vydává zastupitelstvo obce v samostatné působnosti)</a:t>
            </a:r>
          </a:p>
          <a:p>
            <a:pPr marL="1543050" lvl="4" indent="-171450" algn="just">
              <a:buFont typeface="Wingdings" panose="05000000000000000000" pitchFamily="2" charset="2"/>
              <a:buChar char="Ø"/>
            </a:pP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FF0000"/>
                </a:solidFill>
              </a:rPr>
              <a:t>Nařízení obce </a:t>
            </a:r>
            <a:r>
              <a:rPr lang="cs-CZ" sz="1400" dirty="0" smtClean="0"/>
              <a:t>(vydává rada obce v přenesené působnosti)</a:t>
            </a:r>
          </a:p>
          <a:p>
            <a:pPr marL="1543050" lvl="4" indent="-171450" algn="just">
              <a:buFont typeface="Wingdings" panose="05000000000000000000" pitchFamily="2" charset="2"/>
              <a:buChar char="Ø"/>
            </a:pP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FF0000"/>
                </a:solidFill>
              </a:rPr>
              <a:t>Obecně závazné vyhlášky krajů </a:t>
            </a:r>
            <a:r>
              <a:rPr lang="cs-CZ" sz="1400" dirty="0" smtClean="0"/>
              <a:t>(vydává zastupitelstvo kraje v samostatné působnosti)</a:t>
            </a:r>
          </a:p>
          <a:p>
            <a:pPr marL="1543050" lvl="4" indent="-171450" algn="just">
              <a:buFont typeface="Wingdings" panose="05000000000000000000" pitchFamily="2" charset="2"/>
              <a:buChar char="Ø"/>
            </a:pP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FF0000"/>
                </a:solidFill>
              </a:rPr>
              <a:t>Nařízení kraje </a:t>
            </a:r>
            <a:r>
              <a:rPr lang="cs-CZ" sz="1400" dirty="0" smtClean="0"/>
              <a:t>(vydává rada kraje v přenesené působnosti)</a:t>
            </a:r>
            <a:endParaRPr lang="cs-CZ" sz="1800" b="1" dirty="0" smtClean="0"/>
          </a:p>
          <a:p>
            <a:pPr marL="1314450" lvl="3" indent="-457200" algn="just">
              <a:buFont typeface="+mj-lt"/>
              <a:buAutoNum type="arabicPeriod"/>
            </a:pPr>
            <a:r>
              <a:rPr lang="cs-CZ" sz="1800" b="1" dirty="0" smtClean="0"/>
              <a:t>Právní předpisy vydávané správními úřady, stanoví-li tak jiný právní předpis</a:t>
            </a:r>
          </a:p>
          <a:p>
            <a:pPr marL="1630362" lvl="5" indent="-285750" algn="just">
              <a:buFont typeface="Calibri" panose="020F0502020204030204" pitchFamily="34" charset="0"/>
              <a:buChar char="‒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Např. nařízení krajských hygienických stanic, nařízení Státní veterinární správy, nařízení Agentury ochrany přírody a krajiny.</a:t>
            </a:r>
          </a:p>
          <a:p>
            <a:pPr marL="457200" lvl="2" indent="0" algn="just">
              <a:buNone/>
            </a:pPr>
            <a:endParaRPr lang="cs-CZ" sz="1400" dirty="0"/>
          </a:p>
          <a:p>
            <a:pPr marL="457200" lvl="2" indent="0" algn="just">
              <a:buNone/>
            </a:pPr>
            <a:r>
              <a:rPr lang="cs-CZ" sz="1400" b="1" dirty="0"/>
              <a:t>	</a:t>
            </a:r>
            <a:r>
              <a:rPr lang="cs-CZ" sz="2000" b="1" dirty="0"/>
              <a:t>ZVEŘEJŇUJÍ SE:</a:t>
            </a:r>
          </a:p>
          <a:p>
            <a:pPr marL="1344613" lvl="2" indent="-539750" algn="just">
              <a:buFont typeface="+mj-lt"/>
              <a:buAutoNum type="arabicPeriod"/>
            </a:pPr>
            <a:r>
              <a:rPr lang="cs-CZ" sz="1800" b="1" dirty="0"/>
              <a:t>Zákonem určené akty související s výkonem dozoru nad právními předpisy ÚSC</a:t>
            </a:r>
          </a:p>
          <a:p>
            <a:pPr marL="1547813" lvl="3" indent="-285750" algn="just">
              <a:buFont typeface="Arial" panose="020B0604020202020204" pitchFamily="34" charset="0"/>
              <a:buChar char="‒"/>
            </a:pPr>
            <a:r>
              <a:rPr lang="cs-CZ" sz="1600" dirty="0"/>
              <a:t>Např. rozhodnutí dozorových orgánů o pozastavení účinnosti právního předpisu obce nebo kraje.</a:t>
            </a:r>
          </a:p>
          <a:p>
            <a:pPr marL="1344613" lvl="2" indent="-539750" algn="just">
              <a:buFont typeface="+mj-lt"/>
              <a:buAutoNum type="arabicPeriod"/>
            </a:pPr>
            <a:r>
              <a:rPr lang="cs-CZ" sz="1800" b="1" dirty="0"/>
              <a:t>Akty doposud zveřejňované ve Věstnících právních předpisů krajů</a:t>
            </a:r>
          </a:p>
          <a:p>
            <a:pPr marL="1619250" lvl="3" indent="-366713" algn="just">
              <a:buFont typeface="Arial" panose="020B0604020202020204" pitchFamily="34" charset="0"/>
              <a:buChar char="‒"/>
            </a:pPr>
            <a:r>
              <a:rPr lang="cs-CZ" sz="1600" dirty="0"/>
              <a:t>Např. rozhodnutí o stavu nebezpečí podle krizového zákona nebo sdělení o počtu volených zastupitelů kraje.</a:t>
            </a:r>
          </a:p>
          <a:p>
            <a:pPr marL="1619250" lvl="3" indent="-366713" algn="just">
              <a:buFont typeface="Arial" panose="020B0604020202020204" pitchFamily="34" charset="0"/>
              <a:buChar char="‒"/>
            </a:pPr>
            <a:r>
              <a:rPr lang="cs-CZ" sz="1600" dirty="0"/>
              <a:t>Veřejnoprávní smlouvy a rozhodnutí o převedení působnosti orgánů obcí a související akty budou nově namísto Věstníku zveřejňovány v </a:t>
            </a:r>
            <a:r>
              <a:rPr lang="cs-CZ" sz="1600" dirty="0">
                <a:solidFill>
                  <a:srgbClr val="FF0000"/>
                </a:solidFill>
              </a:rPr>
              <a:t>Rejstříku převodů agend veřejné moci </a:t>
            </a:r>
            <a:r>
              <a:rPr lang="cs-CZ" sz="1600" dirty="0"/>
              <a:t>(nikoliv ve Sbírce právních předpisů).</a:t>
            </a:r>
          </a:p>
          <a:p>
            <a:pPr marL="457200" lvl="2" indent="0" algn="just">
              <a:buNone/>
            </a:pPr>
            <a:endParaRPr lang="cs-CZ" sz="1600" b="1" dirty="0"/>
          </a:p>
          <a:p>
            <a:pPr marL="1143000" lvl="3" algn="just">
              <a:buFont typeface="Wingdings" panose="05000000000000000000" pitchFamily="2" charset="2"/>
              <a:buChar char="Ø"/>
            </a:pPr>
            <a:endParaRPr lang="cs-CZ" sz="6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725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8225" y="182735"/>
            <a:ext cx="6967831" cy="1143000"/>
          </a:xfrm>
        </p:spPr>
        <p:txBody>
          <a:bodyPr/>
          <a:lstStyle/>
          <a:p>
            <a:r>
              <a:rPr lang="cs-CZ" sz="2800" b="1" dirty="0" smtClean="0">
                <a:latin typeface="Arial Black" panose="020B0A04020102020204" pitchFamily="34" charset="0"/>
              </a:rPr>
              <a:t>INFORMACE K REJSTŘÍKU PŘEVODŮ AGEND VEŘEJNÉ MOCI</a:t>
            </a:r>
            <a:endParaRPr lang="cs-CZ" sz="2800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417638"/>
            <a:ext cx="11750347" cy="5166042"/>
          </a:xfrm>
        </p:spPr>
        <p:txBody>
          <a:bodyPr>
            <a:noAutofit/>
          </a:bodyPr>
          <a:lstStyle/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cs-CZ" sz="2000" b="1" dirty="0" smtClean="0"/>
              <a:t>Rejstřík převodů agend veřejné moci slouží </a:t>
            </a:r>
            <a:r>
              <a:rPr lang="cs-CZ" sz="2000" b="1" dirty="0"/>
              <a:t>k </a:t>
            </a:r>
            <a:r>
              <a:rPr lang="cs-CZ" sz="2000" b="1" dirty="0" smtClean="0"/>
              <a:t>evidenci:</a:t>
            </a:r>
            <a:endParaRPr lang="cs-CZ" sz="2000" b="1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spc="-20" dirty="0" smtClean="0"/>
              <a:t>Veřejnoprávní smlouvy uzavírané </a:t>
            </a:r>
            <a:r>
              <a:rPr lang="cs-CZ" sz="1800" spc="-20" dirty="0"/>
              <a:t>obcemi podle jiného právního předpisu, podle </a:t>
            </a:r>
            <a:r>
              <a:rPr lang="cs-CZ" sz="1800" spc="-20" dirty="0" smtClean="0"/>
              <a:t>kterých </a:t>
            </a:r>
            <a:r>
              <a:rPr lang="cs-CZ" sz="1800" spc="-20" dirty="0"/>
              <a:t>budou orgány jedné obce vykonávat přenesenou působnost nebo její část pro orgány jiné obce, dále změny této smlouvy, výpověď či jiné právní jednání směřující k ukončení platnosti </a:t>
            </a:r>
            <a:r>
              <a:rPr lang="cs-CZ" sz="1800" spc="-20" dirty="0" smtClean="0"/>
              <a:t>příslušných smluv;</a:t>
            </a:r>
            <a:endParaRPr lang="cs-CZ" sz="1800" spc="-2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spc="-20" dirty="0" smtClean="0"/>
              <a:t>Pravomocná </a:t>
            </a:r>
            <a:r>
              <a:rPr lang="cs-CZ" sz="1800" spc="-20" dirty="0"/>
              <a:t>rozhodnutí příslušného správního orgánu o přezkoumání zákonnosti veřejnoprávní smlouvy a pravomocné rozhodnutí o odvolání proti tomuto </a:t>
            </a:r>
            <a:r>
              <a:rPr lang="cs-CZ" sz="1800" spc="-20" dirty="0" smtClean="0"/>
              <a:t>rozhodnutí;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spc="-20" dirty="0" smtClean="0"/>
              <a:t>Rozhodnutí </a:t>
            </a:r>
            <a:r>
              <a:rPr lang="cs-CZ" sz="1800" spc="-20" dirty="0"/>
              <a:t>krajského úřadu nebo Ministerstva vnitra podle jiného právního předpisu o tom, že pro obec bude vykonávat přenesenou působnost nebo její část pověřený obecní úřad nebo obecní úřad obce s rozšířenou </a:t>
            </a:r>
            <a:r>
              <a:rPr lang="cs-CZ" sz="1800" spc="-20" dirty="0" smtClean="0"/>
              <a:t>působností (včetně </a:t>
            </a:r>
            <a:r>
              <a:rPr lang="cs-CZ" sz="1800" spc="-20" dirty="0"/>
              <a:t>rozhodnutí o změně takového </a:t>
            </a:r>
            <a:r>
              <a:rPr lang="cs-CZ" sz="1800" spc="-20" dirty="0" smtClean="0"/>
              <a:t>rozhodnutí) </a:t>
            </a:r>
            <a:r>
              <a:rPr lang="cs-CZ" sz="1800" spc="-20" dirty="0"/>
              <a:t>a rozhodnutí o zrušení tohoto </a:t>
            </a:r>
            <a:r>
              <a:rPr lang="cs-CZ" sz="1800" spc="-20" dirty="0" smtClean="0"/>
              <a:t>rozhodnutí</a:t>
            </a:r>
            <a:r>
              <a:rPr lang="cs-CZ" sz="1800" spc="-20" dirty="0"/>
              <a:t>;</a:t>
            </a:r>
            <a:endParaRPr lang="cs-CZ" sz="1800" spc="-20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u="sng" dirty="0">
                <a:hlinkClick r:id="rId5"/>
              </a:rPr>
              <a:t>https://rpp-ais.egon.gov.cz/AISP/</a:t>
            </a:r>
            <a:r>
              <a:rPr lang="cs-CZ" sz="1800" u="sng" dirty="0" err="1">
                <a:hlinkClick r:id="rId5"/>
              </a:rPr>
              <a:t>verejne</a:t>
            </a:r>
            <a:r>
              <a:rPr lang="cs-CZ" sz="1800" u="sng" dirty="0">
                <a:hlinkClick r:id="rId5"/>
              </a:rPr>
              <a:t>/</a:t>
            </a:r>
            <a:r>
              <a:rPr lang="cs-CZ" sz="1800" u="sng" dirty="0" err="1">
                <a:hlinkClick r:id="rId5"/>
              </a:rPr>
              <a:t>rejstrik</a:t>
            </a:r>
            <a:r>
              <a:rPr lang="cs-CZ" sz="1800" u="sng" dirty="0">
                <a:hlinkClick r:id="rId5"/>
              </a:rPr>
              <a:t>-</a:t>
            </a:r>
            <a:r>
              <a:rPr lang="cs-CZ" sz="1800" u="sng" dirty="0" err="1">
                <a:hlinkClick r:id="rId5"/>
              </a:rPr>
              <a:t>prevodu</a:t>
            </a:r>
            <a:r>
              <a:rPr lang="cs-CZ" sz="1800" u="sng" dirty="0">
                <a:hlinkClick r:id="rId5"/>
              </a:rPr>
              <a:t>-agend/zobrazeni-dokumentu-smluv</a:t>
            </a:r>
            <a:r>
              <a:rPr lang="cs-CZ" sz="1800" dirty="0"/>
              <a:t>.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sz="2000" spc="-20" dirty="0"/>
          </a:p>
          <a:p>
            <a:pPr marL="342900" lvl="1" algn="just">
              <a:buFont typeface="Wingdings" panose="05000000000000000000" pitchFamily="2" charset="2"/>
              <a:buChar char="Ø"/>
            </a:pPr>
            <a:r>
              <a:rPr lang="cs-CZ" sz="2000" b="1" dirty="0" smtClean="0"/>
              <a:t>Metodické materiály k Rejstříku převodů agend veřejné moci lze nalézt na tomto odkaze:</a:t>
            </a:r>
          </a:p>
          <a:p>
            <a:pPr marL="800100" lvl="2" indent="-285750" algn="just"/>
            <a:r>
              <a:rPr lang="cs-CZ" sz="1800" dirty="0">
                <a:hlinkClick r:id="rId6"/>
              </a:rPr>
              <a:t>https://</a:t>
            </a:r>
            <a:r>
              <a:rPr lang="cs-CZ" sz="1800" dirty="0" smtClean="0">
                <a:hlinkClick r:id="rId6"/>
              </a:rPr>
              <a:t>www.mvcr.cz/clanek/navody-ke-stazeni.aspx</a:t>
            </a:r>
            <a:endParaRPr lang="cs-CZ" sz="1800" dirty="0"/>
          </a:p>
          <a:p>
            <a:pPr marL="514350" lvl="2" indent="0" algn="just">
              <a:buNone/>
            </a:pPr>
            <a:endParaRPr lang="cs-CZ" sz="1400" b="1" dirty="0"/>
          </a:p>
          <a:p>
            <a:pPr marL="457200" lvl="2" indent="0" algn="just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340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3E4DE3C7-CE0A-4962-BC42-A8F30AD97940}" vid="{76BCD3BC-A555-4174-9C89-A26B1E4B5E69}"/>
    </a:ext>
  </a:extLst>
</a:theme>
</file>

<file path=ppt/theme/theme2.xml><?xml version="1.0" encoding="utf-8"?>
<a:theme xmlns:a="http://schemas.openxmlformats.org/drawingml/2006/main" name="MV-OD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V-OD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7020</TotalTime>
  <Words>4247</Words>
  <Application>Microsoft Office PowerPoint</Application>
  <PresentationFormat>Širokoúhlá obrazovka</PresentationFormat>
  <Paragraphs>475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Calibri</vt:lpstr>
      <vt:lpstr>Segoe UI Light</vt:lpstr>
      <vt:lpstr>Verdana</vt:lpstr>
      <vt:lpstr>Wingdings</vt:lpstr>
      <vt:lpstr>Motiv1</vt:lpstr>
      <vt:lpstr>MV-ODK</vt:lpstr>
      <vt:lpstr>1_MV-ODK</vt:lpstr>
      <vt:lpstr> Sbírka právních předpisů územních samosprávných celků a některých správních úřadů  ŠKOLENÍ ZÁSTUPCŮ ÚZEMNÍCH SAMOSPRÁVNÝCH CELKŮ</vt:lpstr>
      <vt:lpstr>Okruhy prezentace</vt:lpstr>
      <vt:lpstr>Prezentace aplikace PowerPoint</vt:lpstr>
      <vt:lpstr>PRÁVNÍ ZAKOTVENÍ</vt:lpstr>
      <vt:lpstr>DŮVODY PRO ZŘÍZENÍ SBÍRKY PRÁVNÍCH PŘEDPISŮ</vt:lpstr>
      <vt:lpstr>PŘÍNOSY ZŘÍZENÍ SBÍRKY PRÁVNÍCH PŘEDPISŮ I.</vt:lpstr>
      <vt:lpstr>PŘÍNOSY ZŘÍZENÍ SBÍRKY PRÁVNÍCH PŘEDPISŮ II.</vt:lpstr>
      <vt:lpstr>CO SE VE SBÍRCE VYHLAŠUJE  A ZVEŘEJŇUJE?</vt:lpstr>
      <vt:lpstr>INFORMACE K REJSTŘÍKU PŘEVODŮ AGEND VEŘEJNÉ MOCI</vt:lpstr>
      <vt:lpstr>CO JE A NENÍ SBÍRKA  PRÁVNÍCH PŘEDPISŮ?</vt:lpstr>
      <vt:lpstr>VYHLAŠOVÁNÍ PRÁVNÍCH PŘEDPISŮ Z POHLEDU OBCÍ I.</vt:lpstr>
      <vt:lpstr>VYHLAŠOVÁNÍ PRÁVNÍCH PŘEDPISŮ Z POHLEDU OBCÍ II.</vt:lpstr>
      <vt:lpstr>VYHLAŠOVÁNÍ PRÁVNÍCH PŘEDPISŮ Z POHLEDU OBCÍ III.</vt:lpstr>
      <vt:lpstr>POSTUP PO VYHLÁŠENÍ PRÁVNÍHO PŘEDPISU</vt:lpstr>
      <vt:lpstr>NOVÁ PRAVIDLA O ÚČINNOSTI PRÁVNÍCH PŘEDPISŮ OBCÍ</vt:lpstr>
      <vt:lpstr>ČÍSLOVÁNÍ PRÁVNÍCH  PŘEDPISŮ</vt:lpstr>
      <vt:lpstr>ZVEŘEJNĚNÍ STAVAJÍCÍCH PRÁVNÍCH PŘEDPISŮ OBCÍ  VE SBÍRCE I.</vt:lpstr>
      <vt:lpstr>ZVEŘEJNĚNÍ STAVAJÍCÍCH PRÁVNÍCH PŘEDPISŮ OBCÍ  VE SBÍRCE II.</vt:lpstr>
      <vt:lpstr>Prezentace aplikace PowerPoint</vt:lpstr>
      <vt:lpstr>Vnější pohled na informační systém</vt:lpstr>
      <vt:lpstr>VYPLŇOVÁNÍ METADAT  V ELETRONICKÉM FORMULÁŘI</vt:lpstr>
      <vt:lpstr>ZASLÁNÍ PRÁVNÍHO  PŘEDPISU DO SBÍRKY</vt:lpstr>
      <vt:lpstr>VYHLAŠOVÁNÍ PRÁVNÍCH PŘEDPISŮ</vt:lpstr>
      <vt:lpstr>VIZUALIZACE ELEKTRONICKÉHO FORMULÁŘE PRO VYHLÁŠENÍ</vt:lpstr>
      <vt:lpstr>Odeslání formuláře přímo ze stránky PVS pomocí datové schránky</vt:lpstr>
      <vt:lpstr>Odeslání formuláře pomocí vlastní spisové služby</vt:lpstr>
      <vt:lpstr>NÁHRADNÍ ZPŮSOB VYHLAŠOVÁNÍ</vt:lpstr>
      <vt:lpstr>OPRAVY NESPRÁVNOSTÍ I.</vt:lpstr>
      <vt:lpstr>OPRAVY NESPRÁVNOSTÍ II.</vt:lpstr>
      <vt:lpstr>METODICKÁ POMOC OBCÍM</vt:lpstr>
      <vt:lpstr>Prezentace aplikace PowerPoint</vt:lpstr>
      <vt:lpstr>Prezentace aplikace PowerPoint</vt:lpstr>
    </vt:vector>
  </TitlesOfParts>
  <Company>Ministerstvo vnitra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Sbírka právních předpisů územních samosprávných celků a některých správních úřadů</dc:title>
  <dc:creator>HEJDOVÁ Andrea, Mgr.</dc:creator>
  <cp:lastModifiedBy>LANDOVÁ Kateřina, Mgr.et Mgr.</cp:lastModifiedBy>
  <cp:revision>242</cp:revision>
  <cp:lastPrinted>2021-11-01T08:50:41Z</cp:lastPrinted>
  <dcterms:created xsi:type="dcterms:W3CDTF">2021-02-10T14:36:39Z</dcterms:created>
  <dcterms:modified xsi:type="dcterms:W3CDTF">2021-11-01T09:22:02Z</dcterms:modified>
</cp:coreProperties>
</file>