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handoutMasterIdLst>
    <p:handoutMasterId r:id="rId21"/>
  </p:handoutMasterIdLst>
  <p:sldIdLst>
    <p:sldId id="278" r:id="rId2"/>
    <p:sldId id="275" r:id="rId3"/>
    <p:sldId id="280" r:id="rId4"/>
    <p:sldId id="291" r:id="rId5"/>
    <p:sldId id="281" r:id="rId6"/>
    <p:sldId id="282" r:id="rId7"/>
    <p:sldId id="284" r:id="rId8"/>
    <p:sldId id="285" r:id="rId9"/>
    <p:sldId id="286" r:id="rId10"/>
    <p:sldId id="287" r:id="rId11"/>
    <p:sldId id="289" r:id="rId12"/>
    <p:sldId id="290" r:id="rId13"/>
    <p:sldId id="292" r:id="rId14"/>
    <p:sldId id="293" r:id="rId15"/>
    <p:sldId id="294" r:id="rId16"/>
    <p:sldId id="295" r:id="rId17"/>
    <p:sldId id="297" r:id="rId18"/>
    <p:sldId id="298" r:id="rId19"/>
    <p:sldId id="296" r:id="rId2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2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56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24C16-5C2C-4FBC-AA23-D8ED3E8B0BF2}" type="datetimeFigureOut">
              <a:rPr lang="cs-CZ" smtClean="0"/>
              <a:t>20.1.2017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33CA-4D05-4CF7-BE28-93DCCEC68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67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46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03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734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68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886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59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05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70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95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863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388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16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76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93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073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703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465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73AC16-19C4-4556-A744-1A369DB4F20F}" type="datetimeFigureOut">
              <a:rPr lang="cs-CZ" smtClean="0"/>
              <a:pPr/>
              <a:t>20.1.2017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8D0F67-C6AF-4B1B-94B0-7F2762F0A6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73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mazanek@kr-kralovehradecky.cz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9673" y="1628800"/>
            <a:ext cx="5904656" cy="1380381"/>
          </a:xfrm>
        </p:spPr>
        <p:txBody>
          <a:bodyPr>
            <a:noAutofit/>
          </a:bodyPr>
          <a:lstStyle/>
          <a:p>
            <a:r>
              <a:rPr lang="cs-CZ" dirty="0" smtClean="0"/>
              <a:t>Základní postupy ve správním řízení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99850" y="3933056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Mgr. Bc. David Mazánek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Krajský úřad Královéhradeckého kraje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Logo Královéhradeckého kraje - barev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05264"/>
            <a:ext cx="2053245" cy="9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381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Předběžná otázka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§ 57 odst. 1) </a:t>
            </a:r>
            <a:r>
              <a:rPr lang="cs-CZ" dirty="0" err="1" smtClean="0"/>
              <a:t>SprŘ</a:t>
            </a:r>
            <a:r>
              <a:rPr lang="cs-CZ" dirty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Rozhodující okolnosti: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dirty="0" smtClean="0"/>
              <a:t>1/ jde o otázku důležitou pro řízení? (algoritmus postupu správních orgánů)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dirty="0" smtClean="0"/>
              <a:t>2/ je příslušný k jejímu řešení jiný orgán než ten, který vede řízení?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dirty="0" smtClean="0"/>
              <a:t>3/ nebylo o ní dosud pravomocně rozhodnuto? 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dirty="0" smtClean="0"/>
              <a:t>Pokud jsou odpovědi na všechny otázky kladné, nabízí </a:t>
            </a:r>
            <a:r>
              <a:rPr lang="cs-CZ" smtClean="0"/>
              <a:t>se 1 </a:t>
            </a:r>
            <a:r>
              <a:rPr lang="cs-CZ" dirty="0" smtClean="0"/>
              <a:t>ze 3 možností, jak dále postupovat (vlastní úvaha, výzva účastníkovi k iniciaci řízení, podnět)</a:t>
            </a:r>
          </a:p>
          <a:p>
            <a:pPr marL="361950" lvl="1" indent="-276225" algn="just">
              <a:buFont typeface="Wingdings" pitchFamily="2" charset="2"/>
              <a:buChar char="§"/>
            </a:pPr>
            <a:r>
              <a:rPr lang="cs-CZ" sz="2400" dirty="0" smtClean="0"/>
              <a:t>Nejčastější důsledek existence předběžné otázky – přerušení řízení nebo vlastní úsudek – výhody/nevýhody</a:t>
            </a:r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lvl="1" algn="just">
              <a:buFont typeface="Wingdings" pitchFamily="2" charset="2"/>
              <a:buChar char="§"/>
            </a:pPr>
            <a:endParaRPr lang="cs-CZ" sz="1600" dirty="0" smtClean="0"/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380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Předběžné opatření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§ 61 (příp. § 143 – řízení na místě) </a:t>
            </a:r>
            <a:r>
              <a:rPr lang="cs-CZ" dirty="0" err="1" smtClean="0"/>
              <a:t>SprŘ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Zásada proporcionality X ochrany veřejného zájmu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Na základě požadavku účastníka/z moci úřední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Může být spojeno s prvním úkonem v 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Odvolání X rozhodnutí nemá odkladný účinek (poučení)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Zrušení – </a:t>
            </a:r>
            <a:r>
              <a:rPr lang="cs-CZ" dirty="0" err="1" smtClean="0"/>
              <a:t>rozh</a:t>
            </a:r>
            <a:r>
              <a:rPr lang="cs-CZ" dirty="0" smtClean="0"/>
              <a:t>. pro pominutím důvodů; nejpozději vykonatelným rozhodnutím ve věci</a:t>
            </a:r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lvl="1" algn="just">
              <a:buFont typeface="Wingdings" pitchFamily="2" charset="2"/>
              <a:buChar char="§"/>
            </a:pPr>
            <a:endParaRPr lang="cs-CZ" sz="1600" dirty="0" smtClean="0"/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663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Rozhodnutí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§ 68 - 69 </a:t>
            </a:r>
            <a:r>
              <a:rPr lang="cs-CZ" dirty="0" err="1" smtClean="0"/>
              <a:t>SprŘ</a:t>
            </a:r>
            <a:endParaRPr lang="cs-CZ" dirty="0" smtClean="0"/>
          </a:p>
          <a:p>
            <a:pPr algn="just">
              <a:buFont typeface="Wingdings" pitchFamily="2" charset="2"/>
              <a:buChar char="§"/>
            </a:pPr>
            <a:r>
              <a:rPr lang="cs-CZ" dirty="0"/>
              <a:t>S ohledem na to, že je pouze věcí správních orgánů, nikoli účastníků řízení, konstatovat, kdy je naplněna zásada materiální pravdy (a kdy je tedy možné přistoupit k vydání rozhodnutí ve věci), musí být účastníci informováni ze strany správních orgánů o tom, kdy takováto doba nastane. Účastník tak má možnost na shromážděné podklady reagovat obdobně, jak bude činit správní orgán v odůvodnění rozhodnutí. 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/>
              <a:t>Pokud na uvedenou informaci ve smyslu § 36 odst. 3) </a:t>
            </a:r>
            <a:r>
              <a:rPr lang="cs-CZ" dirty="0" err="1"/>
              <a:t>SprŘ</a:t>
            </a:r>
            <a:r>
              <a:rPr lang="cs-CZ" dirty="0"/>
              <a:t> účastníci řízení reagují (např. uvedou, že z výslechu svědka dovozují určitý závěr nebo uvedou důvody, pro které nepovažují zásadu materiální pravdy za naplněnou), musí správní orgán v odůvodnění rozhodnutí uvést, jak takovéto vyjádření účastníka řízení hodnotí (viz </a:t>
            </a:r>
            <a:r>
              <a:rPr lang="cs-CZ" dirty="0" err="1"/>
              <a:t>ust</a:t>
            </a:r>
            <a:r>
              <a:rPr lang="cs-CZ" dirty="0"/>
              <a:t>. § 68 odst. 3) </a:t>
            </a:r>
            <a:r>
              <a:rPr lang="cs-CZ" dirty="0" err="1"/>
              <a:t>SprŘ</a:t>
            </a:r>
            <a:r>
              <a:rPr lang="cs-CZ" dirty="0"/>
              <a:t>). 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457200" lvl="1" indent="0" algn="just">
              <a:buNone/>
            </a:pPr>
            <a:endParaRPr lang="cs-CZ" sz="1600" dirty="0"/>
          </a:p>
          <a:p>
            <a:pPr lvl="1" algn="just">
              <a:buFont typeface="Wingdings" pitchFamily="2" charset="2"/>
              <a:buChar char="§"/>
            </a:pPr>
            <a:endParaRPr lang="cs-CZ" sz="1600" dirty="0" smtClean="0"/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77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Rozhodnutí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Výrok </a:t>
            </a:r>
            <a:r>
              <a:rPr lang="cs-CZ" dirty="0"/>
              <a:t>musí být dostatečně určitý, musí být rozhodnuto pouze v rozsahu („mantinelech“) </a:t>
            </a:r>
            <a:r>
              <a:rPr lang="cs-CZ" dirty="0" smtClean="0"/>
              <a:t>žádosti či o skutku o kterém bylo řízení vedeno. </a:t>
            </a:r>
            <a:r>
              <a:rPr lang="cs-CZ" dirty="0"/>
              <a:t>Ve výroku musí být uvedeno, podle jakého ustanovení je správní orgán příslušný a dále, podle jakého ustanovení je správní řízení vedeno.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/>
              <a:t>Pakliže je rozhodnutím ukládána povinnost, musí být uvedeno: jakému subjektu se </a:t>
            </a:r>
            <a:r>
              <a:rPr lang="cs-CZ" dirty="0" smtClean="0"/>
              <a:t>ukládá, co má učinit a </a:t>
            </a:r>
            <a:r>
              <a:rPr lang="cs-CZ" dirty="0"/>
              <a:t>v jaké </a:t>
            </a:r>
            <a:r>
              <a:rPr lang="cs-CZ" dirty="0" smtClean="0"/>
              <a:t>lhůtě. </a:t>
            </a:r>
            <a:r>
              <a:rPr lang="cs-CZ" dirty="0"/>
              <a:t>Pokud nejde o předběžně vykonatelné rozhodnutí, měl by se počátek této lhůty vázat na právní moc (a s tím spojenou vykonatelnost) </a:t>
            </a:r>
            <a:r>
              <a:rPr lang="cs-CZ" dirty="0" smtClean="0"/>
              <a:t>rozhodnutí (nikoli </a:t>
            </a:r>
            <a:r>
              <a:rPr lang="cs-CZ" dirty="0"/>
              <a:t>na doručení </a:t>
            </a:r>
            <a:r>
              <a:rPr lang="cs-CZ" dirty="0" smtClean="0"/>
              <a:t>rozhodnutí).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457200" lvl="1" indent="0" algn="just">
              <a:buNone/>
            </a:pPr>
            <a:endParaRPr lang="cs-CZ" sz="1600" dirty="0"/>
          </a:p>
          <a:p>
            <a:pPr lvl="1" algn="just">
              <a:buFont typeface="Wingdings" pitchFamily="2" charset="2"/>
              <a:buChar char="§"/>
            </a:pPr>
            <a:endParaRPr lang="cs-CZ" sz="1600" dirty="0" smtClean="0"/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251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Rozhodnutí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err="1" smtClean="0"/>
              <a:t>Ust</a:t>
            </a:r>
            <a:r>
              <a:rPr lang="cs-CZ" dirty="0"/>
              <a:t>. § 50 odst. 4) </a:t>
            </a:r>
            <a:r>
              <a:rPr lang="cs-CZ" dirty="0" err="1"/>
              <a:t>SprŘ</a:t>
            </a:r>
            <a:r>
              <a:rPr lang="cs-CZ" dirty="0"/>
              <a:t>:</a:t>
            </a:r>
            <a:r>
              <a:rPr lang="cs-CZ" b="1" dirty="0"/>
              <a:t> </a:t>
            </a:r>
            <a:r>
              <a:rPr lang="cs-CZ" i="1" dirty="0"/>
              <a:t>Pokud zákon nestanoví, že některý podklad je pro správní orgán závazný, </a:t>
            </a:r>
            <a:r>
              <a:rPr lang="cs-CZ" i="1" u="sng" dirty="0"/>
              <a:t>hodnotí správní orgán podklady, zejména důkazy, podle své úvahy</a:t>
            </a:r>
            <a:r>
              <a:rPr lang="cs-CZ" i="1" dirty="0"/>
              <a:t>; přitom pečlivě přihlíží ke všemu, co vyšlo v řízení najevo, včetně toho, co uvedli účastníci.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/>
              <a:t>Odůvodnění se v praxi často omezuje pouze na popis úkonů v řízení a </a:t>
            </a:r>
            <a:r>
              <a:rPr lang="cs-CZ" u="sng" dirty="0"/>
              <a:t>popis</a:t>
            </a:r>
            <a:r>
              <a:rPr lang="cs-CZ" dirty="0"/>
              <a:t> podkladů pro rozhodnutí. Chybí v něm obvykle to, co uvádí </a:t>
            </a:r>
            <a:r>
              <a:rPr lang="cs-CZ" dirty="0" err="1"/>
              <a:t>ust</a:t>
            </a:r>
            <a:r>
              <a:rPr lang="cs-CZ" dirty="0"/>
              <a:t>. § 68 odst. 3) </a:t>
            </a:r>
            <a:r>
              <a:rPr lang="cs-CZ" dirty="0" err="1"/>
              <a:t>SprŘ</a:t>
            </a:r>
            <a:r>
              <a:rPr lang="cs-CZ" dirty="0"/>
              <a:t>, nebo jsou tyto okolnosti (zejm. </a:t>
            </a:r>
            <a:r>
              <a:rPr lang="cs-CZ" u="sng" dirty="0"/>
              <a:t>hodnocení</a:t>
            </a:r>
            <a:r>
              <a:rPr lang="cs-CZ" dirty="0"/>
              <a:t> podkladů) zmíněny zcela obecně a tedy nedostatečně – důsledkem je nepřezkoumatelnost takového rozhodnutí.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457200" lvl="1" indent="0" algn="just">
              <a:buNone/>
            </a:pPr>
            <a:endParaRPr lang="cs-CZ" sz="1600" dirty="0"/>
          </a:p>
          <a:p>
            <a:pPr lvl="1" algn="just">
              <a:buFont typeface="Wingdings" pitchFamily="2" charset="2"/>
              <a:buChar char="§"/>
            </a:pPr>
            <a:endParaRPr lang="cs-CZ" sz="1600" dirty="0" smtClean="0"/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379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 po podání odvolání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/>
              <a:t>§ </a:t>
            </a:r>
            <a:r>
              <a:rPr lang="cs-CZ" dirty="0" smtClean="0"/>
              <a:t>81 </a:t>
            </a:r>
            <a:r>
              <a:rPr lang="cs-CZ" dirty="0"/>
              <a:t>- </a:t>
            </a:r>
            <a:r>
              <a:rPr lang="cs-CZ" dirty="0" smtClean="0"/>
              <a:t>93 </a:t>
            </a:r>
            <a:r>
              <a:rPr lang="cs-CZ" dirty="0" err="1"/>
              <a:t>SprŘ</a:t>
            </a:r>
            <a:endParaRPr lang="cs-CZ" dirty="0"/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I </a:t>
            </a:r>
            <a:r>
              <a:rPr lang="cs-CZ" dirty="0"/>
              <a:t>odvolání je podáním a proto musí mít obecné náležitosti podání a dále musí obsahovat údaje uvedené v </a:t>
            </a:r>
            <a:r>
              <a:rPr lang="cs-CZ" dirty="0" err="1"/>
              <a:t>ust</a:t>
            </a:r>
            <a:r>
              <a:rPr lang="cs-CZ" dirty="0"/>
              <a:t>. § 82 odst. 2) správního řádu. 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/>
              <a:t>Pokud odvolání neobsahuje zákonem stanovené náležitosti, pak je vždy povinností správního </a:t>
            </a:r>
            <a:r>
              <a:rPr lang="cs-CZ" dirty="0" smtClean="0"/>
              <a:t>orgánu </a:t>
            </a:r>
            <a:r>
              <a:rPr lang="cs-CZ" dirty="0"/>
              <a:t>postupovat podle </a:t>
            </a:r>
            <a:r>
              <a:rPr lang="cs-CZ" dirty="0" err="1"/>
              <a:t>ust</a:t>
            </a:r>
            <a:r>
              <a:rPr lang="cs-CZ" dirty="0"/>
              <a:t>. § 37 odst. 3) </a:t>
            </a:r>
            <a:r>
              <a:rPr lang="cs-CZ" dirty="0" err="1"/>
              <a:t>SprŘ</a:t>
            </a:r>
            <a:r>
              <a:rPr lang="cs-CZ" dirty="0"/>
              <a:t>. Musí tak učinit i tehdy, pokud např. odvolatel v </a:t>
            </a:r>
            <a:r>
              <a:rPr lang="cs-CZ" dirty="0" err="1"/>
              <a:t>blankentím</a:t>
            </a:r>
            <a:r>
              <a:rPr lang="cs-CZ" dirty="0"/>
              <a:t> odvolání uvede, že doplní odvolací důvody do určité doby. 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/>
              <a:t>Správní orgán musí nejprve vyhodnotit, zda jde o odvolání včasné, podané k tomu oprávněnou osobou a podle toho zvolit další procesní postup. </a:t>
            </a:r>
          </a:p>
          <a:p>
            <a:pPr marL="0" indent="0">
              <a:buNone/>
            </a:pPr>
            <a:endParaRPr lang="cs-CZ" dirty="0" smtClean="0"/>
          </a:p>
          <a:p>
            <a:pPr marL="457200" lvl="1" indent="0" algn="just">
              <a:buNone/>
            </a:pPr>
            <a:endParaRPr lang="cs-CZ" sz="1600" dirty="0"/>
          </a:p>
          <a:p>
            <a:pPr lvl="1" algn="just">
              <a:buFont typeface="Wingdings" pitchFamily="2" charset="2"/>
              <a:buChar char="§"/>
            </a:pPr>
            <a:endParaRPr lang="cs-CZ" sz="1600" dirty="0" smtClean="0"/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864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 po podání odvolání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/>
              <a:t>Pokud je odvolání opožděné nebo nepřípustné, pak se takovéto odvolání nezasílá dalším účastníkům řízení k vyjádření, ale ve lhůtě 10 dnů se spolu se spisem a stanoviskem předá odvolacímu správnímu orgánu. 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/>
              <a:t>Pokud je odvolání včasné a přípustné, pak se takovéto odvolání rozešle dalším účastníkům řízení k vyjádření a po uplynutí lhůty (minimálně 5 </a:t>
            </a:r>
            <a:r>
              <a:rPr lang="cs-CZ" dirty="0" err="1"/>
              <a:t>prac</a:t>
            </a:r>
            <a:r>
              <a:rPr lang="cs-CZ" dirty="0"/>
              <a:t>. dnů) se spis spolu se stanoviskem předá odvolacímu správnímu orgánu. 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err="1" smtClean="0"/>
              <a:t>Autoremedura</a:t>
            </a:r>
            <a:endParaRPr lang="cs-CZ" dirty="0" smtClean="0"/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Stanovisko k odvolání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Rozhodnutí nadřízeného </a:t>
            </a:r>
            <a:r>
              <a:rPr lang="cs-CZ" dirty="0" err="1" smtClean="0"/>
              <a:t>org</a:t>
            </a:r>
            <a:r>
              <a:rPr lang="cs-CZ" dirty="0" smtClean="0"/>
              <a:t>./soudu</a:t>
            </a:r>
          </a:p>
          <a:p>
            <a:pPr marL="457200" lvl="1" indent="0" algn="just">
              <a:buNone/>
            </a:pPr>
            <a:endParaRPr lang="cs-CZ" sz="1600" dirty="0"/>
          </a:p>
          <a:p>
            <a:pPr lvl="1" algn="just">
              <a:buFont typeface="Wingdings" pitchFamily="2" charset="2"/>
              <a:buChar char="§"/>
            </a:pPr>
            <a:endParaRPr lang="cs-CZ" sz="1600" dirty="0" smtClean="0"/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312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Exekuce na nepeněžitá plnění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§ 103 – 105 a 107 – 129 </a:t>
            </a:r>
            <a:r>
              <a:rPr lang="cs-CZ" dirty="0" err="1" smtClean="0"/>
              <a:t>SprŘ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Povinnost správních orgánů zjišťovat, zda jsou plněny povinnosti, které rozhodnutím založily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Exekuční titul (vykonatelnost, </a:t>
            </a:r>
            <a:r>
              <a:rPr lang="cs-CZ" dirty="0" err="1" smtClean="0"/>
              <a:t>roz</a:t>
            </a:r>
            <a:r>
              <a:rPr lang="cs-CZ" dirty="0" smtClean="0"/>
              <a:t>. o předběžném opatření)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Exekuční orgán (správní orgán, soudní exekutor, soud)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Exekuční výzva, donucovací pokuty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Exekuční příkaz (§ 111 </a:t>
            </a:r>
            <a:r>
              <a:rPr lang="cs-CZ" dirty="0" err="1" smtClean="0"/>
              <a:t>SprŘ</a:t>
            </a:r>
            <a:r>
              <a:rPr lang="cs-CZ" dirty="0" smtClean="0"/>
              <a:t>) – způsob provedení exekuce atd.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Exekuce náhradním výkonem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Exekuční náklady – postup dle </a:t>
            </a:r>
            <a:r>
              <a:rPr lang="cs-CZ" dirty="0" err="1" smtClean="0"/>
              <a:t>z.č</a:t>
            </a:r>
            <a:r>
              <a:rPr lang="cs-CZ" dirty="0" smtClean="0"/>
              <a:t>. 280/2009 </a:t>
            </a:r>
            <a:r>
              <a:rPr lang="cs-CZ" dirty="0"/>
              <a:t>Sb., </a:t>
            </a:r>
            <a:r>
              <a:rPr lang="cs-CZ" dirty="0" smtClean="0"/>
              <a:t>daňového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řádu, ve znění pozdějších předpisů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Institut námitek </a:t>
            </a:r>
            <a:r>
              <a:rPr lang="cs-CZ" dirty="0" smtClean="0"/>
              <a:t>– pokud je vyloučeno odvolání; rozhodnutím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457200" lvl="1" indent="0" algn="just">
              <a:buNone/>
            </a:pPr>
            <a:endParaRPr lang="cs-CZ" sz="1600" dirty="0"/>
          </a:p>
          <a:p>
            <a:pPr lvl="1" algn="just">
              <a:buFont typeface="Wingdings" pitchFamily="2" charset="2"/>
              <a:buChar char="§"/>
            </a:pPr>
            <a:endParaRPr lang="cs-CZ" sz="1600" dirty="0" smtClean="0"/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31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457200" lvl="1" indent="0" algn="just">
              <a:buNone/>
            </a:pPr>
            <a:endParaRPr lang="cs-CZ" sz="1600" dirty="0"/>
          </a:p>
          <a:p>
            <a:pPr lvl="1" algn="just">
              <a:buFont typeface="Wingdings" pitchFamily="2" charset="2"/>
              <a:buChar char="§"/>
            </a:pPr>
            <a:endParaRPr lang="cs-CZ" sz="1600" dirty="0" smtClean="0"/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04664"/>
            <a:ext cx="684076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91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457200" lvl="1" indent="0" algn="ctr">
              <a:buNone/>
            </a:pPr>
            <a:endParaRPr lang="cs-CZ" sz="3200" dirty="0" smtClean="0">
              <a:latin typeface="+mj-lt"/>
            </a:endParaRPr>
          </a:p>
          <a:p>
            <a:pPr marL="457200" lvl="1" indent="0" algn="ctr">
              <a:buNone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Děkuji za pozornost</a:t>
            </a:r>
          </a:p>
          <a:p>
            <a:pPr marL="457200" lvl="1" indent="0" algn="ctr">
              <a:buNone/>
            </a:pP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0" algn="ctr">
              <a:buNone/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Kontakt:</a:t>
            </a:r>
          </a:p>
          <a:p>
            <a:pPr marL="457200" lvl="1" indent="0" algn="ctr"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hlinkClick r:id="rId3"/>
              </a:rPr>
              <a:t>dmazanek@kr-kralovehradecky.cz</a:t>
            </a: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457200" lvl="1" indent="0" algn="ctr"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Tel. 495 817 635</a:t>
            </a:r>
            <a:endParaRPr lang="cs-CZ" sz="2800" b="1" dirty="0">
              <a:solidFill>
                <a:schemeClr val="tx1"/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§"/>
            </a:pPr>
            <a:endParaRPr lang="cs-CZ" sz="1600" dirty="0" smtClean="0"/>
          </a:p>
          <a:p>
            <a:pPr lvl="1" algn="just">
              <a:buFont typeface="Wingdings" pitchFamily="2" charset="2"/>
              <a:buChar char="§"/>
            </a:pPr>
            <a:endParaRPr lang="cs-CZ" sz="1600" dirty="0"/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013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6880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Vedení spisu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400" dirty="0" smtClean="0"/>
              <a:t>Spis musí obsahovat spisový přehled, jehož obsahem je název listiny a datum, kdy byla do spisu založena, resp. kdy byla doručena správnímu orgánu. Jako nutné se jeví uvádět i to, kdo ji předložil.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400" dirty="0" smtClean="0"/>
              <a:t>S výše uvedeným souvisí nutnost číslování stránek, resp. označení dokumentů čísly. Dokumenty nesmí být volně ložené, ale svázané, sešité atd.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400" dirty="0" smtClean="0"/>
              <a:t>Platí pravidlo – 1 spis = 1 správní řízení. 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400" dirty="0" smtClean="0"/>
              <a:t>Výše uvedené plyne z </a:t>
            </a:r>
            <a:r>
              <a:rPr lang="cs-CZ" sz="2400" dirty="0" err="1" smtClean="0"/>
              <a:t>ust</a:t>
            </a:r>
            <a:r>
              <a:rPr lang="cs-CZ" sz="2400" dirty="0" smtClean="0"/>
              <a:t>. § 17 </a:t>
            </a:r>
            <a:r>
              <a:rPr lang="cs-CZ" sz="2400" dirty="0" err="1" smtClean="0"/>
              <a:t>z.č</a:t>
            </a:r>
            <a:r>
              <a:rPr lang="cs-CZ" sz="2400" dirty="0" smtClean="0"/>
              <a:t>. 500/2004 Sb., správního řádu, ve znění pozdějších předpisů (dále jen </a:t>
            </a:r>
            <a:r>
              <a:rPr lang="cs-CZ" sz="2400" dirty="0" err="1" smtClean="0"/>
              <a:t>SprŘ</a:t>
            </a:r>
            <a:r>
              <a:rPr lang="cs-CZ" sz="2400" dirty="0" smtClean="0"/>
              <a:t>) i ze </a:t>
            </a:r>
            <a:r>
              <a:rPr lang="cs-CZ" sz="2400" dirty="0" err="1" smtClean="0"/>
              <a:t>z.č</a:t>
            </a:r>
            <a:r>
              <a:rPr lang="cs-CZ" sz="2400" dirty="0"/>
              <a:t>. 499/2004 Sb</a:t>
            </a:r>
            <a:r>
              <a:rPr lang="cs-CZ" sz="2400" dirty="0" smtClean="0"/>
              <a:t>., </a:t>
            </a:r>
            <a:r>
              <a:rPr lang="cs-CZ" sz="2400" dirty="0"/>
              <a:t>o archivnictví a spisové službě a o změně některých </a:t>
            </a:r>
            <a:r>
              <a:rPr lang="cs-CZ" sz="2400" dirty="0" smtClean="0"/>
              <a:t>zákonů, ve znění pozdějších předpisů.</a:t>
            </a:r>
            <a:endParaRPr lang="cs-CZ" sz="2400" dirty="0"/>
          </a:p>
          <a:p>
            <a:pPr marL="0" indent="0" algn="just">
              <a:buNone/>
            </a:pPr>
            <a:endParaRPr lang="cs-CZ" sz="2400" dirty="0" smtClean="0"/>
          </a:p>
          <a:p>
            <a:pPr>
              <a:buNone/>
            </a:pPr>
            <a:endParaRPr lang="cs-CZ" sz="2400" i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6880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Vedení řízení – prvotní postupy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O tom, kdo je oprávněnou úřední osobou, se provádí záznam do spisu (</a:t>
            </a:r>
            <a:r>
              <a:rPr lang="cs-CZ" dirty="0" err="1" smtClean="0"/>
              <a:t>ust</a:t>
            </a:r>
            <a:r>
              <a:rPr lang="cs-CZ" dirty="0" smtClean="0"/>
              <a:t>. § 15 odst. 4) </a:t>
            </a:r>
            <a:r>
              <a:rPr lang="cs-CZ" dirty="0" err="1" smtClean="0"/>
              <a:t>SprŘ</a:t>
            </a:r>
            <a:r>
              <a:rPr lang="cs-CZ" dirty="0" smtClean="0"/>
              <a:t>) – odkazem na ustanovení vnitřního předpisu správního orgánu nebo přímým pověřením nadřízeného. 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400" dirty="0" smtClean="0"/>
              <a:t>Úkony v řízení se provádí zpravidla písemně; pokud nikoli, je povinností o nich sepsat protokol (povinnost plyne z </a:t>
            </a:r>
            <a:r>
              <a:rPr lang="cs-CZ" sz="2400" dirty="0" err="1" smtClean="0"/>
              <a:t>ust</a:t>
            </a:r>
            <a:r>
              <a:rPr lang="cs-CZ" sz="2400" dirty="0" smtClean="0"/>
              <a:t>. § 15 odst. 1) a § 18 odst. 1) </a:t>
            </a:r>
            <a:r>
              <a:rPr lang="cs-CZ" sz="2400" dirty="0" err="1" smtClean="0"/>
              <a:t>SprŘ</a:t>
            </a:r>
            <a:r>
              <a:rPr lang="cs-CZ" sz="2400" dirty="0" smtClean="0"/>
              <a:t>; obsah protokolu viz </a:t>
            </a:r>
            <a:r>
              <a:rPr lang="cs-CZ" sz="2400" dirty="0" err="1" smtClean="0"/>
              <a:t>ust</a:t>
            </a:r>
            <a:r>
              <a:rPr lang="cs-CZ" sz="2400" dirty="0" smtClean="0"/>
              <a:t>. 18 odst. 2), 3) </a:t>
            </a:r>
            <a:r>
              <a:rPr lang="cs-CZ" sz="2400" dirty="0" err="1" smtClean="0"/>
              <a:t>SprŘ</a:t>
            </a:r>
            <a:r>
              <a:rPr lang="cs-CZ" sz="2400" dirty="0" smtClean="0"/>
              <a:t>) – půjde zpravidla o ústní jednání, ústní podání, výslech svědka, důkaz listinou, ohledáním, podstatný telefonický hovor v souvislosti s řízením atd. </a:t>
            </a:r>
          </a:p>
          <a:p>
            <a:pPr>
              <a:buNone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02868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6880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odjatost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§ 14 </a:t>
            </a:r>
            <a:r>
              <a:rPr lang="cs-CZ" dirty="0" err="1" smtClean="0"/>
              <a:t>SprŘ</a:t>
            </a:r>
            <a:endParaRPr lang="cs-CZ" dirty="0" smtClean="0"/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Povinnost informovat „představeného“ oprávněnou úřední osobou o důvodech nasvědčujících…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Právo účastníka řízení vznést námitku podjatosti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Způsob vyřízení a důsledky  - dle oznamující osoby a také dle doby, ve které je námitka uplatněna (u účastníka řízení)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Systémová podjatost (existence, postupy)</a:t>
            </a:r>
          </a:p>
          <a:p>
            <a:pPr algn="just">
              <a:buFont typeface="Wingdings" pitchFamily="2" charset="2"/>
              <a:buChar char="§"/>
            </a:pPr>
            <a:endParaRPr lang="cs-CZ" dirty="0" smtClean="0"/>
          </a:p>
          <a:p>
            <a:pPr algn="just">
              <a:buFont typeface="Wingdings" pitchFamily="2" charset="2"/>
              <a:buChar char="§"/>
            </a:pPr>
            <a:endParaRPr lang="cs-CZ" dirty="0" smtClean="0"/>
          </a:p>
          <a:p>
            <a:pPr algn="just"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None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364997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6880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Doručování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err="1" smtClean="0"/>
              <a:t>SpŘ</a:t>
            </a:r>
            <a:r>
              <a:rPr lang="cs-CZ" dirty="0" smtClean="0"/>
              <a:t> (§ 19)</a:t>
            </a:r>
            <a:r>
              <a:rPr lang="cs-CZ" b="1" dirty="0" smtClean="0"/>
              <a:t> </a:t>
            </a:r>
            <a:r>
              <a:rPr lang="cs-CZ" dirty="0" smtClean="0"/>
              <a:t>stanovuje priority způsobu doručování takto: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dirty="0" smtClean="0"/>
              <a:t>1. datová schránka (pozor na osoby s více DS – např. advokáti apod.)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sz="2000" dirty="0" smtClean="0"/>
              <a:t>2. provozovatel poštovních služeb (policie, správní orgán)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okud to může přispět zejm. k rychlejšímu doručení, je možné doručit na adresu, kterou si účastník zvolí</a:t>
            </a:r>
          </a:p>
          <a:p>
            <a:pPr marL="266700" lvl="1" indent="-180975" algn="just">
              <a:buFont typeface="Wingdings" pitchFamily="2" charset="2"/>
              <a:buChar char="§"/>
            </a:pPr>
            <a:r>
              <a:rPr lang="cs-CZ" sz="2400" dirty="0" smtClean="0"/>
              <a:t> Doklad o doručení: </a:t>
            </a:r>
          </a:p>
          <a:p>
            <a:pPr marL="723900" lvl="2" indent="-180975" algn="just">
              <a:buFont typeface="Wingdings" pitchFamily="2" charset="2"/>
              <a:buChar char="§"/>
            </a:pPr>
            <a:r>
              <a:rPr lang="cs-CZ" sz="2000" dirty="0" smtClean="0"/>
              <a:t>zpravidla je povinností </a:t>
            </a:r>
            <a:r>
              <a:rPr lang="cs-CZ" sz="2000" dirty="0" err="1" smtClean="0"/>
              <a:t>spr</a:t>
            </a:r>
            <a:r>
              <a:rPr lang="cs-CZ" sz="2000" dirty="0" smtClean="0"/>
              <a:t>. </a:t>
            </a:r>
            <a:r>
              <a:rPr lang="cs-CZ" sz="2000" dirty="0" err="1" smtClean="0"/>
              <a:t>org</a:t>
            </a:r>
            <a:r>
              <a:rPr lang="cs-CZ" sz="2000" dirty="0" smtClean="0"/>
              <a:t>. volit takový způsob doručení, který zajistí existenci tohoto dokladu</a:t>
            </a:r>
          </a:p>
          <a:p>
            <a:pPr marL="723900" lvl="2" indent="-180975" algn="just">
              <a:buFont typeface="Wingdings" pitchFamily="2" charset="2"/>
              <a:buChar char="§"/>
            </a:pPr>
            <a:r>
              <a:rPr lang="cs-CZ" sz="2000" dirty="0" smtClean="0"/>
              <a:t>nelze-li doručení prokázat, musí být doručováno opakovaně</a:t>
            </a:r>
          </a:p>
          <a:p>
            <a:pPr marL="723900" lvl="2" indent="-180975" algn="just">
              <a:buFont typeface="Wingdings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oklady o doručení (jakoukoli formou) musí být součástí spisu (a pro přehlednost spojeny s dokumentem, který byl doručován)</a:t>
            </a:r>
          </a:p>
          <a:p>
            <a:pPr marL="723900" lvl="2" indent="-180975" algn="just">
              <a:buFont typeface="Wingdings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oklad o doručení správnímu orgánu  </a:t>
            </a:r>
            <a:endParaRPr lang="cs-CZ" sz="2000" dirty="0"/>
          </a:p>
          <a:p>
            <a:pPr marL="457200" lvl="1" indent="0" algn="just">
              <a:buNone/>
            </a:pPr>
            <a:endParaRPr lang="cs-CZ" dirty="0" smtClean="0"/>
          </a:p>
          <a:p>
            <a:pPr lvl="1" algn="just">
              <a:buFont typeface="Wingdings" pitchFamily="2" charset="2"/>
              <a:buChar char="§"/>
            </a:pPr>
            <a:endParaRPr lang="cs-CZ" sz="2000" dirty="0"/>
          </a:p>
          <a:p>
            <a:pPr marL="457200" lvl="1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55505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6880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Doručování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Fikce doručení (</a:t>
            </a:r>
            <a:r>
              <a:rPr lang="cs-CZ" dirty="0" err="1" smtClean="0"/>
              <a:t>ust</a:t>
            </a:r>
            <a:r>
              <a:rPr lang="cs-CZ" dirty="0" smtClean="0"/>
              <a:t>. § 24 odst. 1) </a:t>
            </a:r>
            <a:r>
              <a:rPr lang="cs-CZ" dirty="0" err="1" smtClean="0"/>
              <a:t>SprŘ</a:t>
            </a:r>
            <a:r>
              <a:rPr lang="cs-CZ" dirty="0" smtClean="0"/>
              <a:t>) – může nastat jen tehdy, jestliže správní orgán doručuje správnou formou na správnou adresu a za podmínky oznámení o uložení zásilky a poučení (</a:t>
            </a:r>
            <a:r>
              <a:rPr lang="cs-CZ" dirty="0" err="1" smtClean="0"/>
              <a:t>ust</a:t>
            </a:r>
            <a:r>
              <a:rPr lang="cs-CZ" dirty="0" smtClean="0"/>
              <a:t>. § 23 odst. 4) </a:t>
            </a:r>
            <a:r>
              <a:rPr lang="cs-CZ" dirty="0" err="1" smtClean="0"/>
              <a:t>SprŘ</a:t>
            </a:r>
            <a:r>
              <a:rPr lang="cs-CZ" dirty="0" smtClean="0"/>
              <a:t>).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Za doručenou se považuje písemnost i tehdy, pokud správní orgán doručí sice na nesprávnou adresu (nesprávným způsobem), avšak adresát se s písemností fakticky seznámí.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Správní orgány by měly zajistit, aby byla zásilka v případě nevyzvednutí vložena do schránky (výjimka – osoba s protichůdnými zájmy na identické adrese).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Do vlastních rukou jen adresátovi - obálka s červeným pruhem  - jen výjimečně (povinnost k nezastupitelnému plnění aj.).</a:t>
            </a:r>
          </a:p>
          <a:p>
            <a:pPr lvl="1" algn="just">
              <a:buFont typeface="Wingdings" pitchFamily="2" charset="2"/>
              <a:buChar char="§"/>
            </a:pPr>
            <a:endParaRPr lang="cs-CZ" sz="2000" dirty="0"/>
          </a:p>
          <a:p>
            <a:pPr marL="457200" lvl="1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68417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Účastníci řízení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Určí se dle správního řádu (</a:t>
            </a:r>
            <a:r>
              <a:rPr lang="cs-CZ" dirty="0" err="1" smtClean="0"/>
              <a:t>ust</a:t>
            </a:r>
            <a:r>
              <a:rPr lang="cs-CZ" dirty="0" smtClean="0"/>
              <a:t>. § 27 odst. 1) a 2) </a:t>
            </a:r>
            <a:r>
              <a:rPr lang="cs-CZ" dirty="0" err="1" smtClean="0"/>
              <a:t>SprŘ</a:t>
            </a:r>
            <a:r>
              <a:rPr lang="cs-CZ" dirty="0" smtClean="0"/>
              <a:t>) nebo (a navíc dle) zvláštního zákona.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Tzv. vedlejší účastník (</a:t>
            </a:r>
            <a:r>
              <a:rPr lang="cs-CZ" dirty="0" err="1" smtClean="0"/>
              <a:t>ust</a:t>
            </a:r>
            <a:r>
              <a:rPr lang="cs-CZ" dirty="0" smtClean="0"/>
              <a:t>. § 27 odst. 2) </a:t>
            </a:r>
            <a:r>
              <a:rPr lang="cs-CZ" dirty="0" err="1" smtClean="0"/>
              <a:t>SprŘ</a:t>
            </a:r>
            <a:r>
              <a:rPr lang="cs-CZ" dirty="0" smtClean="0"/>
              <a:t> – osoba, která </a:t>
            </a:r>
            <a:r>
              <a:rPr lang="cs-CZ" b="1" dirty="0" smtClean="0"/>
              <a:t>může být </a:t>
            </a:r>
            <a:r>
              <a:rPr lang="cs-CZ" dirty="0" smtClean="0"/>
              <a:t>rozhodnutím </a:t>
            </a:r>
            <a:r>
              <a:rPr lang="cs-CZ" b="1" dirty="0" smtClean="0"/>
              <a:t>přímo</a:t>
            </a:r>
            <a:r>
              <a:rPr lang="cs-CZ" dirty="0" smtClean="0"/>
              <a:t> dotčena na právech/povinnostech. </a:t>
            </a:r>
            <a:r>
              <a:rPr lang="cs-CZ" b="1" dirty="0" smtClean="0"/>
              <a:t>Nepřímé dotčení = jde </a:t>
            </a:r>
            <a:r>
              <a:rPr lang="cs-CZ" b="1" dirty="0"/>
              <a:t>o situace, kdy ovlivnění práv osoby není z povahy věci (což by mělo vždy vyplývat z právní úpravy daného postupu) předmětem rozhodovací činnosti správního orgánu.</a:t>
            </a:r>
            <a:r>
              <a:rPr lang="cs-CZ" dirty="0"/>
              <a:t> Nepřímé dotčení práv tak může představovat situace osoby, </a:t>
            </a:r>
            <a:r>
              <a:rPr lang="cs-CZ" dirty="0" smtClean="0"/>
              <a:t>která má zájem na základě smlouvy s vlastníkem provozovat dosud neexistující nemovitost v silničním ochranném pásmu – tato osoba nebude účastníkem řízení o povolení stavby v silničním ochranném pásmu; </a:t>
            </a:r>
            <a:r>
              <a:rPr lang="cs-CZ" b="1" dirty="0" smtClean="0"/>
              <a:t>X</a:t>
            </a:r>
            <a:r>
              <a:rPr lang="cs-CZ" dirty="0" smtClean="0"/>
              <a:t> uživatelé VPÚK z nutné komunikační potřeby v řízení o omezení přístupu na VPÚK – možnost přímého dotčení.</a:t>
            </a:r>
            <a:endParaRPr lang="cs-CZ" sz="2000" dirty="0"/>
          </a:p>
          <a:p>
            <a:pPr marL="457200" lvl="1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55088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Zahájení správního řízení a podání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Žádost / z moci úřední – v obou případech nutné určitě vymezit předmět řízení.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Správní orgán musí o zahájeném řízení informovat bezodkladně další účastníky (</a:t>
            </a:r>
            <a:r>
              <a:rPr lang="cs-CZ" dirty="0" err="1" smtClean="0"/>
              <a:t>ust</a:t>
            </a:r>
            <a:r>
              <a:rPr lang="cs-CZ" dirty="0" smtClean="0"/>
              <a:t>. § 47 odst. 1) správního řádu).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Podání musí mít stěžejní náležitosti (kdo se čeho domáhá), jinak musí být podatel bezodkladně vyzván k odstranění vad podání [lhůta k odstranění vad podání – usnesením (</a:t>
            </a:r>
            <a:r>
              <a:rPr lang="cs-CZ" dirty="0" err="1" smtClean="0"/>
              <a:t>ust</a:t>
            </a:r>
            <a:r>
              <a:rPr lang="cs-CZ" dirty="0" smtClean="0"/>
              <a:t>. § 39 odst. 1) správního řádu), samotná výzva je přípisem]. 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Podání se musí posoudit dle svého obsahu, nikoli pouze dle formálního označení (</a:t>
            </a:r>
            <a:r>
              <a:rPr lang="cs-CZ" dirty="0" err="1" smtClean="0"/>
              <a:t>ust</a:t>
            </a:r>
            <a:r>
              <a:rPr lang="cs-CZ" dirty="0" smtClean="0"/>
              <a:t>. § 37 odst. 1) </a:t>
            </a:r>
            <a:r>
              <a:rPr lang="cs-CZ" dirty="0" err="1" smtClean="0"/>
              <a:t>SprŘ</a:t>
            </a:r>
            <a:r>
              <a:rPr lang="cs-CZ" dirty="0" smtClean="0"/>
              <a:t>).</a:t>
            </a:r>
          </a:p>
          <a:p>
            <a:pPr algn="just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937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0645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Podklady pro rozhodnutí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§§ 49 – 63 </a:t>
            </a:r>
            <a:r>
              <a:rPr lang="cs-CZ" dirty="0" err="1" smtClean="0"/>
              <a:t>SprŘ</a:t>
            </a:r>
            <a:r>
              <a:rPr lang="cs-CZ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Vztah mezi podkladem a důkazem  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Obecné zásady při dokazování (protokol, zásada materiální pravdy, procesní ekonomie…), důkazní prostředky (důkaz fotografií, mapou, „vyšetřovací pokus“,….)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Specifika při důkazu ohledáním místa, svědeckou výpovědí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Hodnocení provedených důkazů – kdy a jak hodnotit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/>
              <a:t>Předvedení účastníka/svědka – zásada proporcionality, pořádková pokuta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495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1194</TotalTime>
  <Words>1609</Words>
  <Application>Microsoft Office PowerPoint</Application>
  <PresentationFormat>Předvádění na obrazovce (4:3)</PresentationFormat>
  <Paragraphs>140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Organický</vt:lpstr>
      <vt:lpstr>Základní postupy ve správním řízení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Krajský úřad, Královehradecký kraj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Správní řízení o žádosti</dc:title>
  <dc:creator>468</dc:creator>
  <cp:lastModifiedBy>Mazánek David Mgr.Bc.</cp:lastModifiedBy>
  <cp:revision>137</cp:revision>
  <cp:lastPrinted>2017-01-10T13:35:49Z</cp:lastPrinted>
  <dcterms:created xsi:type="dcterms:W3CDTF">2015-03-30T04:47:19Z</dcterms:created>
  <dcterms:modified xsi:type="dcterms:W3CDTF">2017-01-20T06:47:57Z</dcterms:modified>
</cp:coreProperties>
</file>