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7"/>
  </p:handoutMasterIdLst>
  <p:sldIdLst>
    <p:sldId id="256" r:id="rId2"/>
    <p:sldId id="259" r:id="rId3"/>
    <p:sldId id="262" r:id="rId4"/>
    <p:sldId id="257" r:id="rId5"/>
    <p:sldId id="261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ED5E023-ADD4-4E9C-B50B-43BBA39EEEE6}">
          <p14:sldIdLst>
            <p14:sldId id="256"/>
            <p14:sldId id="259"/>
            <p14:sldId id="262"/>
            <p14:sldId id="257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2E6CF-063A-4C52-9612-A60C90E25DA8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70EA1-FE9C-471F-8080-02D73F6F0E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79131" y="1562099"/>
            <a:ext cx="7442200" cy="1943101"/>
          </a:xfrm>
        </p:spPr>
        <p:txBody>
          <a:bodyPr/>
          <a:lstStyle/>
          <a:p>
            <a:r>
              <a:rPr lang="cs-CZ" sz="4500" dirty="0"/>
              <a:t>Projekt etického vzdělávání Královéhradeckého kraje </a:t>
            </a:r>
            <a:r>
              <a:rPr lang="cs-CZ" sz="4500" dirty="0" smtClean="0"/>
              <a:t/>
            </a:r>
            <a:br>
              <a:rPr lang="cs-CZ" sz="4500" dirty="0" smtClean="0"/>
            </a:br>
            <a:r>
              <a:rPr lang="cs-CZ" sz="3500" dirty="0" smtClean="0"/>
              <a:t>2018-2020</a:t>
            </a:r>
            <a:endParaRPr lang="cs-CZ" sz="3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6" y="3860800"/>
            <a:ext cx="6815669" cy="1447799"/>
          </a:xfrm>
        </p:spPr>
        <p:txBody>
          <a:bodyPr>
            <a:normAutofit fontScale="92500" lnSpcReduction="10000"/>
          </a:bodyPr>
          <a:lstStyle/>
          <a:p>
            <a:r>
              <a:rPr lang="cs-CZ" sz="3500" dirty="0"/>
              <a:t>(„</a:t>
            </a:r>
            <a:r>
              <a:rPr lang="cs-CZ" sz="3500" dirty="0">
                <a:latin typeface="+mj-lt"/>
              </a:rPr>
              <a:t>Projekt EtV“) </a:t>
            </a:r>
            <a:endParaRPr lang="cs-CZ" sz="3500" dirty="0" smtClean="0">
              <a:latin typeface="+mj-lt"/>
            </a:endParaRPr>
          </a:p>
          <a:p>
            <a:endParaRPr lang="cs-CZ" sz="2400" b="1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r>
              <a:rPr lang="cs-CZ" sz="2000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http://etika.kr-kralovehradecky.cz </a:t>
            </a:r>
          </a:p>
          <a:p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988299" y="6399768"/>
            <a:ext cx="374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http://etika.kr-kralovehradecky.cz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000" y="711199"/>
            <a:ext cx="1800200" cy="796904"/>
          </a:xfrm>
          <a:prstGeom prst="rect">
            <a:avLst/>
          </a:prstGeom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1295401" y="638194"/>
            <a:ext cx="9601196" cy="5259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b="1" smtClean="0"/>
              <a:t>Projekt etického vzdělávání Královéhradeckého kraje 2018-2020</a:t>
            </a:r>
            <a:endParaRPr lang="cs-CZ" sz="2000" b="1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1295401" y="1751562"/>
            <a:ext cx="9601196" cy="660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ČÁST A (financováno z rozpočtu Královéhradeckého kraje)</a:t>
            </a:r>
          </a:p>
          <a:p>
            <a:endParaRPr lang="cs-CZ" sz="2000" b="1" dirty="0"/>
          </a:p>
        </p:txBody>
      </p:sp>
      <p:sp>
        <p:nvSpPr>
          <p:cNvPr id="21" name="Zástupný symbol pro obsah 20"/>
          <p:cNvSpPr>
            <a:spLocks noGrp="1"/>
          </p:cNvSpPr>
          <p:nvPr>
            <p:ph idx="1"/>
          </p:nvPr>
        </p:nvSpPr>
        <p:spPr>
          <a:xfrm>
            <a:off x="1295400" y="2556932"/>
            <a:ext cx="10083800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+mj-lt"/>
              </a:rPr>
              <a:t>1/ Podpora </a:t>
            </a:r>
            <a:r>
              <a:rPr lang="cs-CZ" sz="2000" b="1" dirty="0">
                <a:latin typeface="+mj-lt"/>
              </a:rPr>
              <a:t>etické výchovy na základních a středních školách v Královéhradeckém kraji</a:t>
            </a:r>
            <a:endParaRPr lang="cs-CZ" sz="20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/>
              <a:t>Školy zřizované </a:t>
            </a:r>
            <a:r>
              <a:rPr lang="cs-CZ" sz="2000" dirty="0"/>
              <a:t>krajem </a:t>
            </a:r>
            <a:r>
              <a:rPr lang="cs-CZ" sz="2000" dirty="0" smtClean="0"/>
              <a:t>mohou získat mimořádné </a:t>
            </a:r>
            <a:r>
              <a:rPr lang="cs-CZ" sz="2000" dirty="0"/>
              <a:t>účelové příspěvky </a:t>
            </a:r>
            <a:r>
              <a:rPr lang="cs-CZ" sz="2000" dirty="0" smtClean="0"/>
              <a:t>(na </a:t>
            </a:r>
            <a:r>
              <a:rPr lang="cs-CZ" sz="2000" dirty="0"/>
              <a:t>období kalendářního roku); výzva k podání žádostí </a:t>
            </a:r>
            <a:r>
              <a:rPr lang="cs-CZ" sz="2000" dirty="0" smtClean="0"/>
              <a:t>bude </a:t>
            </a:r>
            <a:r>
              <a:rPr lang="cs-CZ" sz="2000" dirty="0"/>
              <a:t>v roce 2018 </a:t>
            </a:r>
            <a:r>
              <a:rPr lang="cs-CZ" sz="2000" dirty="0" smtClean="0"/>
              <a:t>od </a:t>
            </a:r>
            <a:r>
              <a:rPr lang="cs-CZ" sz="2000" dirty="0"/>
              <a:t>30.03.2018 </a:t>
            </a:r>
            <a:r>
              <a:rPr lang="cs-CZ" sz="2000" dirty="0" smtClean="0"/>
              <a:t>do14.04.2018. (Školy budou osloveny dopisem.)</a:t>
            </a:r>
            <a:r>
              <a:rPr lang="cs-CZ" sz="2000" dirty="0"/>
              <a:t> 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20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Školy </a:t>
            </a:r>
            <a:r>
              <a:rPr lang="cs-CZ" sz="2000" dirty="0" smtClean="0"/>
              <a:t>nezřizované </a:t>
            </a:r>
            <a:r>
              <a:rPr lang="cs-CZ" sz="2000" dirty="0"/>
              <a:t>krajem </a:t>
            </a:r>
            <a:r>
              <a:rPr lang="cs-CZ" sz="2000" dirty="0" smtClean="0"/>
              <a:t>mohou získat prostředky z dotačního programu </a:t>
            </a:r>
            <a:r>
              <a:rPr lang="cs-CZ" sz="2000" dirty="0"/>
              <a:t>etického vzdělávání </a:t>
            </a:r>
            <a:r>
              <a:rPr lang="cs-CZ" sz="2000" dirty="0" smtClean="0"/>
              <a:t>(na </a:t>
            </a:r>
            <a:r>
              <a:rPr lang="cs-CZ" sz="2000" dirty="0"/>
              <a:t>období </a:t>
            </a:r>
            <a:r>
              <a:rPr lang="cs-CZ" sz="2000" dirty="0" smtClean="0"/>
              <a:t>od 1.8. do 31.7. následujícího roku</a:t>
            </a:r>
            <a:r>
              <a:rPr lang="cs-CZ" sz="2000" dirty="0"/>
              <a:t>); lhůta </a:t>
            </a:r>
            <a:r>
              <a:rPr lang="cs-CZ" sz="2000" dirty="0" smtClean="0"/>
              <a:t>pro </a:t>
            </a:r>
            <a:r>
              <a:rPr lang="cs-CZ" sz="2000" dirty="0"/>
              <a:t>podání žádosti o dotaci </a:t>
            </a:r>
            <a:r>
              <a:rPr lang="cs-CZ" sz="2000" dirty="0" smtClean="0"/>
              <a:t>bude v roce 2018 </a:t>
            </a:r>
            <a:r>
              <a:rPr lang="cs-CZ" sz="2000" dirty="0"/>
              <a:t>od </a:t>
            </a:r>
            <a:r>
              <a:rPr lang="cs-CZ" sz="2000" dirty="0" smtClean="0"/>
              <a:t>2.5</a:t>
            </a:r>
            <a:r>
              <a:rPr lang="cs-CZ" sz="2000" dirty="0"/>
              <a:t>. do </a:t>
            </a:r>
            <a:r>
              <a:rPr lang="cs-CZ" sz="2000" dirty="0" smtClean="0"/>
              <a:t>31.5.2018. (Více na </a:t>
            </a:r>
            <a:r>
              <a:rPr lang="cs-CZ" sz="2000" u="sng" dirty="0" smtClean="0">
                <a:solidFill>
                  <a:srgbClr val="0070C0"/>
                </a:solidFill>
              </a:rPr>
              <a:t>http</a:t>
            </a:r>
            <a:r>
              <a:rPr lang="cs-CZ" sz="2000" u="sng" dirty="0">
                <a:solidFill>
                  <a:srgbClr val="0070C0"/>
                </a:solidFill>
              </a:rPr>
              <a:t>://</a:t>
            </a:r>
            <a:r>
              <a:rPr lang="cs-CZ" sz="2000" u="sng" dirty="0" smtClean="0">
                <a:solidFill>
                  <a:srgbClr val="0070C0"/>
                </a:solidFill>
              </a:rPr>
              <a:t>dotace.kr-kralovehradecky.cz</a:t>
            </a:r>
            <a:r>
              <a:rPr lang="cs-CZ" sz="2000" dirty="0"/>
              <a:t> </a:t>
            </a:r>
            <a:r>
              <a:rPr lang="cs-CZ" sz="2000" dirty="0" smtClean="0"/>
              <a:t>v sekci vzdělávání.)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4285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988299" y="6399768"/>
            <a:ext cx="374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http://etika.kr-kralovehradecky.cz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000" y="711199"/>
            <a:ext cx="1800200" cy="796904"/>
          </a:xfrm>
          <a:prstGeom prst="rect">
            <a:avLst/>
          </a:prstGeom>
        </p:spPr>
      </p:pic>
      <p:sp>
        <p:nvSpPr>
          <p:cNvPr id="16" name="Nadpis 1"/>
          <p:cNvSpPr txBox="1">
            <a:spLocks/>
          </p:cNvSpPr>
          <p:nvPr/>
        </p:nvSpPr>
        <p:spPr>
          <a:xfrm>
            <a:off x="1295401" y="638194"/>
            <a:ext cx="9601196" cy="5259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b="1" smtClean="0"/>
              <a:t>Projekt etického vzdělávání Královéhradeckého kraje 2018-2020</a:t>
            </a:r>
            <a:endParaRPr lang="cs-CZ" sz="2000" b="1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1295401" y="1751562"/>
            <a:ext cx="9601196" cy="660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2000" dirty="0">
                <a:solidFill>
                  <a:schemeClr val="tx1"/>
                </a:solidFill>
                <a:cs typeface="Arial" pitchFamily="34" charset="0"/>
              </a:rPr>
              <a:t>ČÁST A (financováno z rozpočtu Královéhradeckého kraje)</a:t>
            </a:r>
          </a:p>
          <a:p>
            <a:endParaRPr lang="cs-CZ" sz="2000" b="1" dirty="0"/>
          </a:p>
        </p:txBody>
      </p:sp>
      <p:sp>
        <p:nvSpPr>
          <p:cNvPr id="21" name="Zástupný symbol pro obsah 20"/>
          <p:cNvSpPr>
            <a:spLocks noGrp="1"/>
          </p:cNvSpPr>
          <p:nvPr>
            <p:ph idx="1"/>
          </p:nvPr>
        </p:nvSpPr>
        <p:spPr>
          <a:xfrm>
            <a:off x="1295400" y="2556932"/>
            <a:ext cx="9867899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+mj-lt"/>
              </a:rPr>
              <a:t>2/ Další </a:t>
            </a:r>
            <a:r>
              <a:rPr lang="cs-CZ" sz="2000" b="1" dirty="0">
                <a:latin typeface="+mj-lt"/>
              </a:rPr>
              <a:t>oblasti a formy </a:t>
            </a:r>
            <a:r>
              <a:rPr lang="cs-CZ" sz="2000" b="1" dirty="0" smtClean="0">
                <a:latin typeface="+mj-lt"/>
              </a:rPr>
              <a:t>podpory</a:t>
            </a:r>
            <a:endParaRPr lang="cs-CZ" sz="2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0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Královéhradecký </a:t>
            </a:r>
            <a:r>
              <a:rPr lang="cs-CZ" sz="2000" dirty="0"/>
              <a:t>kraj bude </a:t>
            </a:r>
            <a:r>
              <a:rPr lang="cs-CZ" sz="2000" dirty="0" smtClean="0"/>
              <a:t>pokračovat </a:t>
            </a:r>
            <a:r>
              <a:rPr lang="cs-CZ" sz="2000" dirty="0"/>
              <a:t>v pořádání série přednášek pro </a:t>
            </a:r>
            <a:r>
              <a:rPr lang="cs-CZ" sz="2000" dirty="0" smtClean="0"/>
              <a:t>veřejnost zaměřených na problematiku etiky ve společnosti. </a:t>
            </a:r>
          </a:p>
          <a:p>
            <a:pPr marL="0" indent="0">
              <a:buNone/>
            </a:pPr>
            <a:r>
              <a:rPr lang="cs-CZ" sz="2000" dirty="0" smtClean="0"/>
              <a:t>(V předchozím období byli našimi hosty např.: Janek </a:t>
            </a:r>
            <a:r>
              <a:rPr lang="cs-CZ" sz="2000" dirty="0"/>
              <a:t>Kroupa, Jiřina Šiklová, </a:t>
            </a:r>
            <a:r>
              <a:rPr lang="cs-CZ" sz="2000" dirty="0" smtClean="0"/>
              <a:t>Jan </a:t>
            </a:r>
            <a:r>
              <a:rPr lang="cs-CZ" sz="2000" dirty="0"/>
              <a:t>Kačer, Jan Sokol, Daniela Drtinová, Karel Janeček, Erik Best, Daniel Herman, </a:t>
            </a:r>
            <a:r>
              <a:rPr lang="cs-CZ" sz="2000" dirty="0" smtClean="0"/>
              <a:t>Ondřej </a:t>
            </a:r>
            <a:r>
              <a:rPr lang="cs-CZ" sz="2000" dirty="0"/>
              <a:t>Závodský, Marek Vácha, Ivan Gabal a další</a:t>
            </a:r>
            <a:r>
              <a:rPr lang="cs-CZ" sz="20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5099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65400"/>
            <a:ext cx="9601196" cy="33104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2200" b="1" dirty="0">
                <a:latin typeface="+mj-lt"/>
              </a:rPr>
              <a:t>Podpora vzdělávání pedagogů, vzájemná výměna zkušeností </a:t>
            </a:r>
            <a:endParaRPr lang="cs-CZ" sz="22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sz="2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200" dirty="0" smtClean="0">
                <a:solidFill>
                  <a:schemeClr val="tx1"/>
                </a:solidFill>
                <a:cs typeface="Arial" pitchFamily="34" charset="0"/>
              </a:rPr>
              <a:t>V této části (do srpna 2018) zmapujeme a vyhodnotíme </a:t>
            </a:r>
            <a:r>
              <a:rPr lang="cs-CZ" sz="2200" dirty="0" smtClean="0"/>
              <a:t>situaci </a:t>
            </a:r>
            <a:r>
              <a:rPr lang="cs-CZ" sz="2200" dirty="0"/>
              <a:t>etického vzdělávání </a:t>
            </a:r>
            <a:r>
              <a:rPr lang="cs-CZ" sz="2200" dirty="0" smtClean="0"/>
              <a:t>na školách v</a:t>
            </a:r>
            <a:r>
              <a:rPr lang="cs-CZ" sz="2200" dirty="0"/>
              <a:t> Královéhradeckém kraji</a:t>
            </a:r>
            <a:r>
              <a:rPr lang="cs-CZ" sz="2200" dirty="0" smtClean="0">
                <a:solidFill>
                  <a:schemeClr val="tx1"/>
                </a:solidFill>
                <a:cs typeface="Arial" pitchFamily="34" charset="0"/>
              </a:rPr>
              <a:t>. Výsledky využijeme mimo jiné k efektivnímu nastavení dotačních programů Královéhradeckého kraje.</a:t>
            </a:r>
          </a:p>
          <a:p>
            <a:pPr marL="0" indent="0" algn="just">
              <a:buNone/>
            </a:pPr>
            <a:endParaRPr lang="cs-CZ" sz="22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200" dirty="0" smtClean="0"/>
              <a:t>Dále </a:t>
            </a:r>
            <a:r>
              <a:rPr lang="cs-CZ" sz="2200" dirty="0"/>
              <a:t>nabídneme průběžnou metodickou a lektorskou podporu školám v problematice etické výchovy, při přípravě pedagogů pro výuku etiky a při aplikaci etické výchovy. Bude navázána spolupráce se školami s dobrou praxí a uskuteční se kurzy pro pedagogy, semináře a konference pro odbornou veřejnost</a:t>
            </a:r>
            <a:r>
              <a:rPr lang="cs-CZ" sz="2200" dirty="0" smtClean="0"/>
              <a:t>.</a:t>
            </a:r>
            <a:endParaRPr lang="cs-CZ" sz="2200" dirty="0"/>
          </a:p>
          <a:p>
            <a:pPr marL="0" indent="0" algn="just">
              <a:buNone/>
            </a:pPr>
            <a:endParaRPr lang="cs-CZ" sz="2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988299" y="6399768"/>
            <a:ext cx="3746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u="sng" dirty="0">
                <a:solidFill>
                  <a:srgbClr val="0000FF"/>
                </a:solidFill>
                <a:latin typeface="+mj-lt"/>
                <a:cs typeface="Arial" pitchFamily="34" charset="0"/>
              </a:rPr>
              <a:t>http://etika.kr-kralovehradecky.cz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000" y="711199"/>
            <a:ext cx="1800200" cy="796904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295401" y="638194"/>
            <a:ext cx="9601196" cy="525971"/>
          </a:xfrm>
        </p:spPr>
        <p:txBody>
          <a:bodyPr>
            <a:normAutofit/>
          </a:bodyPr>
          <a:lstStyle/>
          <a:p>
            <a:r>
              <a:rPr lang="cs-CZ" sz="2000" b="1" dirty="0"/>
              <a:t>Projekt etického vzdělávání Královéhradeckého kraje </a:t>
            </a:r>
            <a:r>
              <a:rPr lang="cs-CZ" sz="2000" b="1" dirty="0" smtClean="0"/>
              <a:t>2018-2020</a:t>
            </a:r>
            <a:endParaRPr lang="cs-CZ" sz="2000" b="1" dirty="0"/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295401" y="1751562"/>
            <a:ext cx="9601196" cy="660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cs-CZ" sz="2000" dirty="0" smtClean="0">
                <a:solidFill>
                  <a:schemeClr val="tx1"/>
                </a:solidFill>
                <a:cs typeface="Arial" pitchFamily="34" charset="0"/>
              </a:rPr>
              <a:t>ČÁST B (financováno z rozpočtu EU)</a:t>
            </a:r>
            <a:endParaRPr lang="cs-CZ" sz="2000" dirty="0">
              <a:solidFill>
                <a:schemeClr val="tx1"/>
              </a:solidFill>
              <a:cs typeface="Arial" pitchFamily="34" charset="0"/>
            </a:endParaRP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929174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Gestoři 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	Ing</a:t>
            </a:r>
            <a:r>
              <a:rPr lang="cs-CZ" sz="2000" dirty="0"/>
              <a:t>. Vladimír Derner, náměstek </a:t>
            </a:r>
            <a:r>
              <a:rPr lang="cs-CZ" sz="2000" dirty="0" smtClean="0"/>
              <a:t>hejtmana s gescí za sociální oblast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	Mgr</a:t>
            </a:r>
            <a:r>
              <a:rPr lang="cs-CZ" sz="2000" dirty="0"/>
              <a:t>. Martina Berdychová, náměstkyně </a:t>
            </a:r>
            <a:r>
              <a:rPr lang="cs-CZ" sz="2000" dirty="0" smtClean="0"/>
              <a:t>hejtmana s gescí za oblast školství</a:t>
            </a:r>
            <a:endParaRPr lang="cs-CZ" sz="2000" dirty="0"/>
          </a:p>
          <a:p>
            <a:pPr marL="0" indent="0" algn="ctr">
              <a:buNone/>
            </a:pPr>
            <a:endParaRPr lang="cs-CZ" sz="2000" u="sng" dirty="0" smtClean="0">
              <a:solidFill>
                <a:srgbClr val="0000FF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cs-CZ" sz="2000" u="sng" dirty="0" smtClean="0">
                <a:solidFill>
                  <a:srgbClr val="0000FF"/>
                </a:solidFill>
                <a:cs typeface="Arial" pitchFamily="34" charset="0"/>
              </a:rPr>
              <a:t>http</a:t>
            </a:r>
            <a:r>
              <a:rPr lang="cs-CZ" sz="2000" u="sng" dirty="0">
                <a:solidFill>
                  <a:srgbClr val="0000FF"/>
                </a:solidFill>
                <a:cs typeface="Arial" pitchFamily="34" charset="0"/>
              </a:rPr>
              <a:t>://etika.kr-kralovehradecky.cz </a:t>
            </a:r>
          </a:p>
          <a:p>
            <a:pPr algn="just">
              <a:buFont typeface="Wingdings" pitchFamily="2" charset="2"/>
              <a:buChar char="v"/>
            </a:pP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000" y="711199"/>
            <a:ext cx="1800200" cy="796904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295401" y="638194"/>
            <a:ext cx="9601196" cy="1787506"/>
          </a:xfrm>
        </p:spPr>
        <p:txBody>
          <a:bodyPr>
            <a:normAutofit/>
          </a:bodyPr>
          <a:lstStyle/>
          <a:p>
            <a:r>
              <a:rPr lang="cs-CZ" sz="2000" b="1" dirty="0"/>
              <a:t>Projekt etického vzdělávání Královéhradeckého kraje </a:t>
            </a:r>
            <a:r>
              <a:rPr lang="cs-CZ" sz="2000" b="1" dirty="0" smtClean="0"/>
              <a:t>2018-2020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622065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119</Words>
  <Application>Microsoft Office PowerPoint</Application>
  <PresentationFormat>Širokoúhlá obrazovka</PresentationFormat>
  <Paragraphs>35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Wingdings</vt:lpstr>
      <vt:lpstr>Organický</vt:lpstr>
      <vt:lpstr>Projekt etického vzdělávání Královéhradeckého kraje  2018-2020</vt:lpstr>
      <vt:lpstr>Prezentace aplikace PowerPoint</vt:lpstr>
      <vt:lpstr>Prezentace aplikace PowerPoint</vt:lpstr>
      <vt:lpstr>Projekt etického vzdělávání Královéhradeckého kraje 2018-2020</vt:lpstr>
      <vt:lpstr>Projekt etického vzdělávání Královéhradeckého kraje 2018-2020</vt:lpstr>
    </vt:vector>
  </TitlesOfParts>
  <Company>Krajský úřad Královéhradeckého kraje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Javůrková Lucie Ing.</dc:creator>
  <cp:lastModifiedBy>Javůrková Lucie Ing.</cp:lastModifiedBy>
  <cp:revision>51</cp:revision>
  <dcterms:created xsi:type="dcterms:W3CDTF">2018-02-13T14:02:19Z</dcterms:created>
  <dcterms:modified xsi:type="dcterms:W3CDTF">2018-02-14T13:14:54Z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