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2"/>
  </p:notesMasterIdLst>
  <p:handoutMasterIdLst>
    <p:handoutMasterId r:id="rId43"/>
  </p:handoutMasterIdLst>
  <p:sldIdLst>
    <p:sldId id="738" r:id="rId2"/>
    <p:sldId id="785" r:id="rId3"/>
    <p:sldId id="978" r:id="rId4"/>
    <p:sldId id="977" r:id="rId5"/>
    <p:sldId id="767" r:id="rId6"/>
    <p:sldId id="858" r:id="rId7"/>
    <p:sldId id="945" r:id="rId8"/>
    <p:sldId id="966" r:id="rId9"/>
    <p:sldId id="967" r:id="rId10"/>
    <p:sldId id="968" r:id="rId11"/>
    <p:sldId id="969" r:id="rId12"/>
    <p:sldId id="970" r:id="rId13"/>
    <p:sldId id="971" r:id="rId14"/>
    <p:sldId id="972" r:id="rId15"/>
    <p:sldId id="975" r:id="rId16"/>
    <p:sldId id="947" r:id="rId17"/>
    <p:sldId id="948" r:id="rId18"/>
    <p:sldId id="973" r:id="rId19"/>
    <p:sldId id="955" r:id="rId20"/>
    <p:sldId id="956" r:id="rId21"/>
    <p:sldId id="957" r:id="rId22"/>
    <p:sldId id="959" r:id="rId23"/>
    <p:sldId id="954" r:id="rId24"/>
    <p:sldId id="958" r:id="rId25"/>
    <p:sldId id="974" r:id="rId26"/>
    <p:sldId id="946" r:id="rId27"/>
    <p:sldId id="961" r:id="rId28"/>
    <p:sldId id="962" r:id="rId29"/>
    <p:sldId id="963" r:id="rId30"/>
    <p:sldId id="976" r:id="rId31"/>
    <p:sldId id="964" r:id="rId32"/>
    <p:sldId id="965" r:id="rId33"/>
    <p:sldId id="778" r:id="rId34"/>
    <p:sldId id="781" r:id="rId35"/>
    <p:sldId id="799" r:id="rId36"/>
    <p:sldId id="900" r:id="rId37"/>
    <p:sldId id="901" r:id="rId38"/>
    <p:sldId id="902" r:id="rId39"/>
    <p:sldId id="903" r:id="rId40"/>
    <p:sldId id="796" r:id="rId41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5D2FF"/>
    <a:srgbClr val="96E1FF"/>
    <a:srgbClr val="D1EBFF"/>
    <a:srgbClr val="D2E5CD"/>
    <a:srgbClr val="EAF3E8"/>
    <a:srgbClr val="19BDFF"/>
    <a:srgbClr val="6ED7FF"/>
    <a:srgbClr val="005D7E"/>
    <a:srgbClr val="FFF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0" autoAdjust="0"/>
    <p:restoredTop sz="97381" autoAdjust="0"/>
  </p:normalViewPr>
  <p:slideViewPr>
    <p:cSldViewPr>
      <p:cViewPr varScale="1">
        <p:scale>
          <a:sx n="82" d="100"/>
          <a:sy n="82" d="100"/>
        </p:scale>
        <p:origin x="5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768"/>
    </p:cViewPr>
  </p:sorterViewPr>
  <p:notesViewPr>
    <p:cSldViewPr>
      <p:cViewPr varScale="1">
        <p:scale>
          <a:sx n="75" d="100"/>
          <a:sy n="75" d="100"/>
        </p:scale>
        <p:origin x="-3354" y="-114"/>
      </p:cViewPr>
      <p:guideLst>
        <p:guide orient="horz" pos="3125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15" cy="496732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19.03.2018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310"/>
            <a:ext cx="2890515" cy="496731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002" y="9428310"/>
            <a:ext cx="2890514" cy="496731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13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2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9" cy="496332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19.03.2018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9" tIns="45594" rIns="91189" bIns="4559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10" y="4715155"/>
            <a:ext cx="5335270" cy="4466987"/>
          </a:xfrm>
          <a:prstGeom prst="rect">
            <a:avLst/>
          </a:prstGeom>
        </p:spPr>
        <p:txBody>
          <a:bodyPr vert="horz" lIns="91189" tIns="45594" rIns="91189" bIns="4559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9" cy="496332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9" cy="496332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Společnost </a:t>
            </a:r>
            <a:r>
              <a:rPr lang="cs-CZ" b="1" dirty="0" smtClean="0"/>
              <a:t>ppm factum research s.r.o. </a:t>
            </a:r>
            <a:r>
              <a:rPr lang="cs-CZ" dirty="0" smtClean="0"/>
              <a:t>realizovala pro Ministerstvo Vnitra ČR výzkum zaměřený na téma kriminality a její prevence.</a:t>
            </a:r>
          </a:p>
          <a:p>
            <a:r>
              <a:rPr lang="cs-CZ" dirty="0" smtClean="0"/>
              <a:t>Cílem zakázky bylo </a:t>
            </a:r>
            <a:r>
              <a:rPr lang="cs-CZ" b="1" dirty="0" smtClean="0"/>
              <a:t>zjištění názorů a postojů obyvatel na otázky spojené s problematikou kriminality a její prevencí</a:t>
            </a:r>
            <a:r>
              <a:rPr lang="cs-CZ" dirty="0" smtClean="0"/>
              <a:t>. Především se výzkum soustředil na znalost preventivních aktivit, hodnocení bezpečnostních složek, na názory a postoje občanů týkající se vlivů na kriminalitu a přístupu k vybraným tématům.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Výzkum byl proveden </a:t>
            </a:r>
            <a:r>
              <a:rPr lang="cs-CZ" b="1" dirty="0" smtClean="0"/>
              <a:t>metodou CAPI </a:t>
            </a:r>
            <a:r>
              <a:rPr lang="cs-CZ" dirty="0" smtClean="0"/>
              <a:t>- osobního dotazování s využitím počítače na reprezetativním vzorku více než </a:t>
            </a:r>
            <a:r>
              <a:rPr lang="cs-CZ" b="1" dirty="0" smtClean="0"/>
              <a:t>3000 obyvatel ČR ve věku 15+. Přesně na vzorku 3019osob, průměrná délka dotazování byla 24 minut. </a:t>
            </a:r>
            <a:r>
              <a:rPr lang="cs-CZ" b="0" dirty="0" smtClean="0"/>
              <a:t>Jako metoda</a:t>
            </a:r>
            <a:r>
              <a:rPr lang="cs-CZ" b="0" baseline="0" dirty="0" smtClean="0"/>
              <a:t> výběru byl zvolen </a:t>
            </a:r>
            <a:r>
              <a:rPr lang="cs-CZ" b="1" baseline="0" dirty="0" smtClean="0"/>
              <a:t>kvótní výběr</a:t>
            </a:r>
            <a:r>
              <a:rPr lang="cs-CZ" b="0" baseline="0" dirty="0" smtClean="0"/>
              <a:t> s definovanými kvótami pohlaví, věk, vzdělání. Dotazování probíhalo ve všech 14 krajích a rozložení a počty respondentů respektují rozložení obyvatel dle aktuálních dat z ČSÚ.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 smtClean="0"/>
              <a:t>Data byla analyzována v programu SPSS. Nyní už se přesuneme na hlavní zjištění z výzkumu.</a:t>
            </a:r>
            <a:endParaRPr lang="cs-CZ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1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cap="all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6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6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26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2"/>
          </p:nvPr>
        </p:nvSpPr>
        <p:spPr>
          <a:xfrm>
            <a:off x="1619672" y="1340768"/>
            <a:ext cx="2376264" cy="5031232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1"/>
          </p:nvPr>
        </p:nvSpPr>
        <p:spPr>
          <a:xfrm>
            <a:off x="6660232" y="1340768"/>
            <a:ext cx="2376264" cy="5031232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6"/>
          </p:nvPr>
        </p:nvSpPr>
        <p:spPr>
          <a:xfrm>
            <a:off x="4139952" y="1340768"/>
            <a:ext cx="2376264" cy="5031232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19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cap="all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cap="all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cap="all" baseline="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cap="all" baseline="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2800" kern="1200" cap="all" baseline="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" name="Skupina 15"/>
          <p:cNvGrpSpPr/>
          <p:nvPr userDrawn="1"/>
        </p:nvGrpSpPr>
        <p:grpSpPr>
          <a:xfrm>
            <a:off x="7677869" y="6483340"/>
            <a:ext cx="1315194" cy="310355"/>
            <a:chOff x="285428" y="6483340"/>
            <a:chExt cx="1315194" cy="31035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0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dirty="0"/>
          </a:p>
        </p:txBody>
      </p:sp>
      <p:cxnSp>
        <p:nvCxnSpPr>
          <p:cNvPr id="12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 userDrawn="1"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us\Desktop\ppm-factum_logo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812360" y="116632"/>
            <a:ext cx="1224136" cy="6043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937" r:id="rId2"/>
    <p:sldLayoutId id="2147483943" r:id="rId3"/>
    <p:sldLayoutId id="2147483944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8" r:id="rId16"/>
    <p:sldLayoutId id="2147483969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://www.factum.cz/" TargetMode="External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Ministerstvo vnitra ČR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mtClean="0"/>
              <a:t>19</a:t>
            </a:r>
            <a:r>
              <a:rPr lang="cs-CZ" smtClean="0"/>
              <a:t>. </a:t>
            </a:r>
            <a:r>
              <a:rPr lang="cs-CZ" dirty="0" smtClean="0"/>
              <a:t>3. 2018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124050" y="4941168"/>
            <a:ext cx="6768430" cy="936105"/>
          </a:xfrm>
        </p:spPr>
        <p:txBody>
          <a:bodyPr/>
          <a:lstStyle/>
          <a:p>
            <a:r>
              <a:rPr lang="cs-CZ" sz="2000" cap="all" dirty="0" smtClean="0"/>
              <a:t>Krajská zpráva </a:t>
            </a:r>
            <a:r>
              <a:rPr lang="cs-CZ" sz="2000" cap="all" dirty="0" smtClean="0"/>
              <a:t>–</a:t>
            </a:r>
            <a:r>
              <a:rPr lang="cs-CZ" sz="2000" dirty="0"/>
              <a:t> </a:t>
            </a:r>
            <a:r>
              <a:rPr lang="cs-CZ" sz="2000" dirty="0" smtClean="0"/>
              <a:t>královehradec</a:t>
            </a:r>
            <a:r>
              <a:rPr lang="cs-CZ" sz="2000" cap="all" dirty="0" smtClean="0"/>
              <a:t>KÝ </a:t>
            </a:r>
            <a:r>
              <a:rPr lang="cs-CZ" sz="2000" cap="all" dirty="0" smtClean="0"/>
              <a:t>kraj</a:t>
            </a:r>
          </a:p>
          <a:p>
            <a:r>
              <a:rPr lang="cs-CZ" sz="2000" cap="all" dirty="0" smtClean="0"/>
              <a:t>Výzkum zaměřený na problematiku kriminality a její prevenci (2017)</a:t>
            </a:r>
            <a:endParaRPr lang="cs-CZ" sz="2000" cap="al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7488" y="4988018"/>
            <a:ext cx="1908175" cy="84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Q6. Považujete následující aktivity (vyvíjené obcí nebo státem v oblasti prevence kriminality a podobných jevů) za významné a důležité pro snížení kriminality?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podporující prevenci </a:t>
            </a:r>
            <a:r>
              <a:rPr lang="cs-CZ" dirty="0" smtClean="0"/>
              <a:t>kriminality – srovnání průměrů</a:t>
            </a:r>
            <a:endParaRPr lang="cs-CZ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6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Q7. Myslíte si, že je vhodné, aby obce při své preventivní činnosti zapojovaly dobrovolníky z řad občanů? Q8. Které činnosti by měli dobrovolníci podle Vás především provádět? Vyberte maximálně tři možnosti.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Zapojování dobrovolníků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1967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19675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8203"/>
            <a:ext cx="4077920" cy="4849194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772" y="1772816"/>
            <a:ext cx="5219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Vlivy na kriminalitu</a:t>
            </a:r>
            <a:endParaRPr lang="cs-CZ" cap="all" dirty="0"/>
          </a:p>
        </p:txBody>
      </p:sp>
    </p:spTree>
    <p:extLst>
      <p:ext uri="{BB962C8B-B14F-4D97-AF65-F5344CB8AC3E}">
        <p14:creationId xmlns:p14="http://schemas.microsoft.com/office/powerpoint/2010/main" val="4263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Q5. Jak velký negativní vliv na současnou úroveň kriminality má u nás, podle Vašeho názoru: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kriminalitu?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12474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818076"/>
            <a:ext cx="4826149" cy="4629746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911" y="1814661"/>
            <a:ext cx="6143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47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Q5. Jak velký negativní vliv na současnou úroveň kriminality má u nás, podle Vašeho názoru: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kriminalitu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Srovnání průměrů</a:t>
            </a:r>
            <a:endParaRPr lang="cs-CZ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9200"/>
            <a:ext cx="8753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6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X6. </a:t>
            </a:r>
            <a:r>
              <a:rPr lang="cs-CZ" dirty="0"/>
              <a:t>Domníváte se, že na kriminalitě v ČR se určité skupiny lidí podílejí výrazněji než ostatní? X7.  Pokuste se prosím pojmenovat, o koho se podle Vás hlavně </a:t>
            </a:r>
            <a:r>
              <a:rPr lang="cs-CZ" dirty="0" smtClean="0"/>
              <a:t>jedná: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na kriminalitě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563888" y="1352055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41" y="1916832"/>
            <a:ext cx="3344931" cy="4629746"/>
          </a:xfrm>
          <a:prstGeom prst="rect">
            <a:avLst/>
          </a:prstGeom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165" y="1772816"/>
            <a:ext cx="44862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02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Q3. Do jaké míry by Vám vadilo, kdyby ve vzdálenosti 5 minut chůze od Vašeho domu mělo vzniknout: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Tolerance k jednotlivým zařízením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12474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76" y="1818076"/>
            <a:ext cx="4826149" cy="4801952"/>
          </a:xfrm>
          <a:prstGeom prst="rect">
            <a:avLst/>
          </a:prstGeom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15802"/>
            <a:ext cx="6143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Q3. Do jaké míry by Vám vadilo, kdyby ve vzdálenosti 5 minut chůze od Vašeho domu mělo vzniknout: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Tolerance k jednotlivým </a:t>
            </a:r>
            <a:r>
              <a:rPr lang="cs-CZ" dirty="0" smtClean="0"/>
              <a:t>zařízením – srovnání průměrů</a:t>
            </a:r>
            <a:endParaRPr lang="cs-CZ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9200"/>
            <a:ext cx="8753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a Hodnocení policie</a:t>
            </a:r>
            <a:endParaRPr lang="cs-CZ" cap="all" dirty="0"/>
          </a:p>
        </p:txBody>
      </p:sp>
    </p:spTree>
    <p:extLst>
      <p:ext uri="{BB962C8B-B14F-4D97-AF65-F5344CB8AC3E}">
        <p14:creationId xmlns:p14="http://schemas.microsoft.com/office/powerpoint/2010/main" val="14450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Otázky P2-P9 zaměřené na vnímání a hodnocení situace u PČR uvádíme z důvodu lepší přehlednosti ve 2 grafech. Na jednotlivé aspekty hodnocení uvedené v grafu jsme se ptali vždy s odpovídající škálou, nicméně v grafech je uvedena škála jednotná, která nejlépe odpovídá uvedeným shlukům aspektů.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a Hodnocení policie ČR 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40" y="2132856"/>
            <a:ext cx="3009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4962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232827"/>
              </p:ext>
            </p:extLst>
          </p:nvPr>
        </p:nvGraphicFramePr>
        <p:xfrm>
          <a:off x="179512" y="1052736"/>
          <a:ext cx="6984776" cy="4680520"/>
        </p:xfrm>
        <a:graphic>
          <a:graphicData uri="http://schemas.openxmlformats.org/drawingml/2006/table">
            <a:tbl>
              <a:tblPr/>
              <a:tblGrid>
                <a:gridCol w="6125819"/>
                <a:gridCol w="858957"/>
              </a:tblGrid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cap="all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VÝCHODISKA A CÍLE</a:t>
                      </a:r>
                      <a:endParaRPr lang="cs-CZ" sz="1400" b="1" cap="all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cap="all" noProof="1" smtClean="0">
                          <a:solidFill>
                            <a:schemeClr val="tx1"/>
                          </a:solidFill>
                          <a:latin typeface="+mn-lt"/>
                        </a:rPr>
                        <a:t>METODIKA</a:t>
                      </a:r>
                      <a:endParaRPr lang="cs-CZ" sz="1400" b="1" cap="all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cap="all" noProof="1" smtClean="0">
                          <a:solidFill>
                            <a:schemeClr val="tx1"/>
                          </a:solidFill>
                          <a:latin typeface="+mn-lt"/>
                        </a:rPr>
                        <a:t>DETAILNÍ</a:t>
                      </a:r>
                      <a:r>
                        <a:rPr lang="cs-CZ" sz="1400" b="1" cap="all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ANALÝZA</a:t>
                      </a:r>
                      <a:endParaRPr lang="cs-CZ" sz="1400" b="1" cap="all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7800" indent="184150" algn="l"/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Prevence</a:t>
                      </a:r>
                      <a:r>
                        <a:rPr lang="cs-CZ" sz="1400" cap="none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kriminality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54013" indent="0" algn="l"/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Vlivy</a:t>
                      </a:r>
                      <a:r>
                        <a:rPr lang="cs-CZ" sz="1400" cap="none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na kriminalitu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54013" indent="0" algn="l"/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Vnímání a hodnocení Policie</a:t>
                      </a:r>
                      <a:r>
                        <a:rPr lang="cs-CZ" sz="1400" cap="none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ČR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54013" indent="0" algn="l">
                        <a:tabLst>
                          <a:tab pos="354013" algn="l"/>
                        </a:tabLst>
                      </a:pPr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Občané</a:t>
                      </a:r>
                      <a:r>
                        <a:rPr lang="cs-CZ" sz="1400" cap="none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a kriminalita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361950" algn="l"/>
                      <a:r>
                        <a:rPr lang="cs-CZ" sz="1400" b="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Postoje</a:t>
                      </a:r>
                      <a:r>
                        <a:rPr lang="cs-CZ" sz="1400" b="0" cap="none" baseline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k tématům</a:t>
                      </a:r>
                      <a:endParaRPr lang="cs-CZ" sz="1400" b="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cap="all" noProof="1" smtClean="0">
                          <a:solidFill>
                            <a:schemeClr val="tx1"/>
                          </a:solidFill>
                          <a:latin typeface="+mn-lt"/>
                        </a:rPr>
                        <a:t>PŘÍLOHY</a:t>
                      </a:r>
                      <a:endParaRPr lang="cs-CZ" sz="1400" b="1" cap="all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      Struktura vzorku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cap="none" noProof="1" smtClean="0">
                          <a:solidFill>
                            <a:schemeClr val="tx1"/>
                          </a:solidFill>
                          <a:latin typeface="+mn-lt"/>
                        </a:rPr>
                        <a:t>       Dotazník</a:t>
                      </a:r>
                      <a:endParaRPr lang="cs-CZ" sz="1400" cap="none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cap="all" noProof="1" smtClean="0">
                          <a:solidFill>
                            <a:schemeClr val="tx1"/>
                          </a:solidFill>
                          <a:latin typeface="+mn-lt"/>
                        </a:rPr>
                        <a:t>KONTAKTNÍ ÚDAJE</a:t>
                      </a:r>
                      <a:endParaRPr lang="cs-CZ" sz="1400" b="1" cap="all" noProof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Elipsa 8"/>
          <p:cNvSpPr/>
          <p:nvPr/>
        </p:nvSpPr>
        <p:spPr>
          <a:xfrm flipV="1">
            <a:off x="7524328" y="5301208"/>
            <a:ext cx="1224136" cy="12241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Group 137"/>
          <p:cNvGrpSpPr/>
          <p:nvPr/>
        </p:nvGrpSpPr>
        <p:grpSpPr>
          <a:xfrm>
            <a:off x="7884368" y="5517232"/>
            <a:ext cx="648072" cy="792088"/>
            <a:chOff x="6462712" y="3543300"/>
            <a:chExt cx="279649" cy="341551"/>
          </a:xfrm>
          <a:solidFill>
            <a:schemeClr val="bg1"/>
          </a:solidFill>
        </p:grpSpPr>
        <p:sp>
          <p:nvSpPr>
            <p:cNvPr id="14" name="Shape 11660"/>
            <p:cNvSpPr/>
            <p:nvPr/>
          </p:nvSpPr>
          <p:spPr>
            <a:xfrm>
              <a:off x="6553200" y="3695700"/>
              <a:ext cx="88088" cy="1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" y="0"/>
                  </a:moveTo>
                  <a:cubicBezTo>
                    <a:pt x="536" y="0"/>
                    <a:pt x="0" y="3215"/>
                    <a:pt x="0" y="7195"/>
                  </a:cubicBezTo>
                  <a:lnTo>
                    <a:pt x="0" y="14405"/>
                  </a:lnTo>
                  <a:cubicBezTo>
                    <a:pt x="0" y="18358"/>
                    <a:pt x="536" y="21600"/>
                    <a:pt x="1200" y="21600"/>
                  </a:cubicBezTo>
                  <a:lnTo>
                    <a:pt x="20398" y="21600"/>
                  </a:lnTo>
                  <a:cubicBezTo>
                    <a:pt x="21064" y="21600"/>
                    <a:pt x="21600" y="18358"/>
                    <a:pt x="21600" y="14405"/>
                  </a:cubicBezTo>
                  <a:lnTo>
                    <a:pt x="21600" y="7195"/>
                  </a:lnTo>
                  <a:cubicBezTo>
                    <a:pt x="21600" y="3215"/>
                    <a:pt x="21064" y="0"/>
                    <a:pt x="20398" y="0"/>
                  </a:cubicBezTo>
                  <a:cubicBezTo>
                    <a:pt x="20398" y="0"/>
                    <a:pt x="1200" y="0"/>
                    <a:pt x="12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11661"/>
            <p:cNvSpPr/>
            <p:nvPr/>
          </p:nvSpPr>
          <p:spPr>
            <a:xfrm>
              <a:off x="6553200" y="3781425"/>
              <a:ext cx="53829" cy="1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" y="21600"/>
                  </a:moveTo>
                  <a:lnTo>
                    <a:pt x="19637" y="21600"/>
                  </a:lnTo>
                  <a:cubicBezTo>
                    <a:pt x="20723" y="21600"/>
                    <a:pt x="21600" y="18372"/>
                    <a:pt x="21600" y="14391"/>
                  </a:cubicBezTo>
                  <a:lnTo>
                    <a:pt x="21600" y="7195"/>
                  </a:lnTo>
                  <a:cubicBezTo>
                    <a:pt x="21600" y="3228"/>
                    <a:pt x="20723" y="0"/>
                    <a:pt x="19637" y="0"/>
                  </a:cubicBezTo>
                  <a:lnTo>
                    <a:pt x="1963" y="0"/>
                  </a:lnTo>
                  <a:cubicBezTo>
                    <a:pt x="877" y="0"/>
                    <a:pt x="0" y="3228"/>
                    <a:pt x="0" y="7195"/>
                  </a:cubicBezTo>
                  <a:lnTo>
                    <a:pt x="0" y="14391"/>
                  </a:lnTo>
                  <a:cubicBezTo>
                    <a:pt x="0" y="18372"/>
                    <a:pt x="877" y="21600"/>
                    <a:pt x="1963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Shape 11662"/>
            <p:cNvSpPr/>
            <p:nvPr/>
          </p:nvSpPr>
          <p:spPr>
            <a:xfrm>
              <a:off x="6553200" y="3652838"/>
              <a:ext cx="88088" cy="1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9"/>
                  </a:moveTo>
                  <a:cubicBezTo>
                    <a:pt x="21600" y="3228"/>
                    <a:pt x="21064" y="0"/>
                    <a:pt x="20398" y="0"/>
                  </a:cubicBezTo>
                  <a:lnTo>
                    <a:pt x="1200" y="0"/>
                  </a:lnTo>
                  <a:cubicBezTo>
                    <a:pt x="536" y="0"/>
                    <a:pt x="0" y="3228"/>
                    <a:pt x="0" y="7209"/>
                  </a:cubicBezTo>
                  <a:lnTo>
                    <a:pt x="0" y="14405"/>
                  </a:lnTo>
                  <a:cubicBezTo>
                    <a:pt x="0" y="18372"/>
                    <a:pt x="536" y="21600"/>
                    <a:pt x="1200" y="21600"/>
                  </a:cubicBezTo>
                  <a:lnTo>
                    <a:pt x="20398" y="21600"/>
                  </a:lnTo>
                  <a:cubicBezTo>
                    <a:pt x="21064" y="21600"/>
                    <a:pt x="21600" y="18372"/>
                    <a:pt x="21600" y="14405"/>
                  </a:cubicBezTo>
                  <a:cubicBezTo>
                    <a:pt x="21600" y="14405"/>
                    <a:pt x="21600" y="7209"/>
                    <a:pt x="21600" y="72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11663"/>
            <p:cNvSpPr/>
            <p:nvPr/>
          </p:nvSpPr>
          <p:spPr>
            <a:xfrm>
              <a:off x="6462712" y="3576638"/>
              <a:ext cx="220229" cy="27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19671"/>
                  </a:moveTo>
                  <a:lnTo>
                    <a:pt x="2400" y="4243"/>
                  </a:lnTo>
                  <a:lnTo>
                    <a:pt x="19200" y="4243"/>
                  </a:lnTo>
                  <a:lnTo>
                    <a:pt x="19200" y="13318"/>
                  </a:lnTo>
                  <a:cubicBezTo>
                    <a:pt x="19815" y="13189"/>
                    <a:pt x="20457" y="13114"/>
                    <a:pt x="21120" y="13114"/>
                  </a:cubicBezTo>
                  <a:cubicBezTo>
                    <a:pt x="21282" y="13114"/>
                    <a:pt x="21440" y="13125"/>
                    <a:pt x="21600" y="13134"/>
                  </a:cubicBezTo>
                  <a:lnTo>
                    <a:pt x="21600" y="1542"/>
                  </a:lnTo>
                  <a:cubicBezTo>
                    <a:pt x="21600" y="691"/>
                    <a:pt x="20741" y="0"/>
                    <a:pt x="19200" y="0"/>
                  </a:cubicBezTo>
                  <a:lnTo>
                    <a:pt x="16273" y="0"/>
                  </a:lnTo>
                  <a:cubicBezTo>
                    <a:pt x="16303" y="121"/>
                    <a:pt x="16320" y="246"/>
                    <a:pt x="16320" y="374"/>
                  </a:cubicBezTo>
                  <a:cubicBezTo>
                    <a:pt x="16320" y="1454"/>
                    <a:pt x="15250" y="2314"/>
                    <a:pt x="13935" y="2314"/>
                  </a:cubicBezTo>
                  <a:lnTo>
                    <a:pt x="7666" y="2314"/>
                  </a:lnTo>
                  <a:cubicBezTo>
                    <a:pt x="6351" y="2314"/>
                    <a:pt x="5280" y="1454"/>
                    <a:pt x="5280" y="397"/>
                  </a:cubicBezTo>
                  <a:cubicBezTo>
                    <a:pt x="5280" y="260"/>
                    <a:pt x="5298" y="128"/>
                    <a:pt x="5331" y="0"/>
                  </a:cubicBezTo>
                  <a:lnTo>
                    <a:pt x="1441" y="0"/>
                  </a:lnTo>
                  <a:cubicBezTo>
                    <a:pt x="860" y="0"/>
                    <a:pt x="0" y="691"/>
                    <a:pt x="0" y="1542"/>
                  </a:cubicBezTo>
                  <a:lnTo>
                    <a:pt x="0" y="20057"/>
                  </a:lnTo>
                  <a:cubicBezTo>
                    <a:pt x="0" y="20909"/>
                    <a:pt x="860" y="21600"/>
                    <a:pt x="1920" y="21600"/>
                  </a:cubicBezTo>
                  <a:lnTo>
                    <a:pt x="14006" y="21600"/>
                  </a:lnTo>
                  <a:cubicBezTo>
                    <a:pt x="13701" y="20998"/>
                    <a:pt x="13518" y="20349"/>
                    <a:pt x="13465" y="19671"/>
                  </a:cubicBezTo>
                  <a:cubicBezTo>
                    <a:pt x="13465" y="19671"/>
                    <a:pt x="2400" y="19671"/>
                    <a:pt x="2400" y="196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Shape 11664"/>
            <p:cNvSpPr/>
            <p:nvPr/>
          </p:nvSpPr>
          <p:spPr>
            <a:xfrm>
              <a:off x="6524625" y="3543300"/>
              <a:ext cx="92981" cy="5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3927"/>
                  </a:moveTo>
                  <a:cubicBezTo>
                    <a:pt x="11742" y="3927"/>
                    <a:pt x="12507" y="5244"/>
                    <a:pt x="12507" y="6872"/>
                  </a:cubicBezTo>
                  <a:cubicBezTo>
                    <a:pt x="12507" y="8499"/>
                    <a:pt x="11742" y="9816"/>
                    <a:pt x="10802" y="9816"/>
                  </a:cubicBezTo>
                  <a:cubicBezTo>
                    <a:pt x="9860" y="9816"/>
                    <a:pt x="9095" y="8499"/>
                    <a:pt x="9095" y="6872"/>
                  </a:cubicBezTo>
                  <a:cubicBezTo>
                    <a:pt x="9095" y="5244"/>
                    <a:pt x="9860" y="3927"/>
                    <a:pt x="10802" y="3927"/>
                  </a:cubicBezTo>
                  <a:close/>
                  <a:moveTo>
                    <a:pt x="3377" y="21600"/>
                  </a:moveTo>
                  <a:lnTo>
                    <a:pt x="18225" y="21600"/>
                  </a:lnTo>
                  <a:cubicBezTo>
                    <a:pt x="20090" y="21600"/>
                    <a:pt x="21600" y="18987"/>
                    <a:pt x="21600" y="15770"/>
                  </a:cubicBezTo>
                  <a:lnTo>
                    <a:pt x="21600" y="15650"/>
                  </a:lnTo>
                  <a:cubicBezTo>
                    <a:pt x="21600" y="12426"/>
                    <a:pt x="20090" y="9816"/>
                    <a:pt x="18225" y="9816"/>
                  </a:cubicBezTo>
                  <a:lnTo>
                    <a:pt x="16474" y="9816"/>
                  </a:lnTo>
                  <a:cubicBezTo>
                    <a:pt x="15539" y="9816"/>
                    <a:pt x="14780" y="8506"/>
                    <a:pt x="14780" y="6894"/>
                  </a:cubicBezTo>
                  <a:lnTo>
                    <a:pt x="14780" y="6789"/>
                  </a:lnTo>
                  <a:cubicBezTo>
                    <a:pt x="14780" y="3038"/>
                    <a:pt x="13019" y="0"/>
                    <a:pt x="10848" y="0"/>
                  </a:cubicBezTo>
                  <a:lnTo>
                    <a:pt x="10755" y="0"/>
                  </a:lnTo>
                  <a:cubicBezTo>
                    <a:pt x="8583" y="0"/>
                    <a:pt x="6822" y="3038"/>
                    <a:pt x="6822" y="6789"/>
                  </a:cubicBezTo>
                  <a:lnTo>
                    <a:pt x="6822" y="6890"/>
                  </a:lnTo>
                  <a:cubicBezTo>
                    <a:pt x="6822" y="8506"/>
                    <a:pt x="6063" y="9816"/>
                    <a:pt x="5128" y="9816"/>
                  </a:cubicBezTo>
                  <a:lnTo>
                    <a:pt x="3377" y="9816"/>
                  </a:lnTo>
                  <a:cubicBezTo>
                    <a:pt x="1513" y="9816"/>
                    <a:pt x="0" y="12426"/>
                    <a:pt x="0" y="15650"/>
                  </a:cubicBezTo>
                  <a:lnTo>
                    <a:pt x="0" y="15770"/>
                  </a:lnTo>
                  <a:cubicBezTo>
                    <a:pt x="0" y="18987"/>
                    <a:pt x="1513" y="21600"/>
                    <a:pt x="337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" name="Shape 11665"/>
            <p:cNvSpPr/>
            <p:nvPr/>
          </p:nvSpPr>
          <p:spPr>
            <a:xfrm>
              <a:off x="6553200" y="3738563"/>
              <a:ext cx="63615" cy="1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cubicBezTo>
                    <a:pt x="21600" y="3215"/>
                    <a:pt x="20858" y="0"/>
                    <a:pt x="19939" y="0"/>
                  </a:cubicBezTo>
                  <a:lnTo>
                    <a:pt x="1661" y="0"/>
                  </a:lnTo>
                  <a:cubicBezTo>
                    <a:pt x="742" y="0"/>
                    <a:pt x="0" y="3215"/>
                    <a:pt x="0" y="7195"/>
                  </a:cubicBezTo>
                  <a:lnTo>
                    <a:pt x="0" y="14391"/>
                  </a:lnTo>
                  <a:cubicBezTo>
                    <a:pt x="0" y="18372"/>
                    <a:pt x="742" y="21600"/>
                    <a:pt x="1661" y="21600"/>
                  </a:cubicBezTo>
                  <a:lnTo>
                    <a:pt x="19939" y="21600"/>
                  </a:lnTo>
                  <a:cubicBezTo>
                    <a:pt x="20858" y="21600"/>
                    <a:pt x="21600" y="18372"/>
                    <a:pt x="21600" y="14391"/>
                  </a:cubicBezTo>
                  <a:cubicBezTo>
                    <a:pt x="21600" y="14391"/>
                    <a:pt x="21600" y="7195"/>
                    <a:pt x="21600" y="719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" name="Shape 11666"/>
            <p:cNvSpPr/>
            <p:nvPr/>
          </p:nvSpPr>
          <p:spPr>
            <a:xfrm>
              <a:off x="6505575" y="3643313"/>
              <a:ext cx="38302" cy="2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22" extrusionOk="0">
                  <a:moveTo>
                    <a:pt x="20181" y="828"/>
                  </a:moveTo>
                  <a:cubicBezTo>
                    <a:pt x="19161" y="-378"/>
                    <a:pt x="17594" y="-250"/>
                    <a:pt x="16686" y="1098"/>
                  </a:cubicBezTo>
                  <a:lnTo>
                    <a:pt x="8366" y="13465"/>
                  </a:lnTo>
                  <a:lnTo>
                    <a:pt x="4014" y="8875"/>
                  </a:lnTo>
                  <a:cubicBezTo>
                    <a:pt x="2948" y="7750"/>
                    <a:pt x="1397" y="7979"/>
                    <a:pt x="545" y="9387"/>
                  </a:cubicBezTo>
                  <a:cubicBezTo>
                    <a:pt x="-312" y="10796"/>
                    <a:pt x="-139" y="12845"/>
                    <a:pt x="928" y="13970"/>
                  </a:cubicBezTo>
                  <a:lnTo>
                    <a:pt x="7106" y="20508"/>
                  </a:lnTo>
                  <a:cubicBezTo>
                    <a:pt x="7565" y="20986"/>
                    <a:pt x="8106" y="21222"/>
                    <a:pt x="8646" y="21222"/>
                  </a:cubicBezTo>
                  <a:cubicBezTo>
                    <a:pt x="9335" y="21222"/>
                    <a:pt x="10008" y="20851"/>
                    <a:pt x="10498" y="20123"/>
                  </a:cubicBezTo>
                  <a:lnTo>
                    <a:pt x="20385" y="5431"/>
                  </a:lnTo>
                  <a:cubicBezTo>
                    <a:pt x="21288" y="4090"/>
                    <a:pt x="21196" y="2021"/>
                    <a:pt x="20181" y="8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" name="Shape 11667"/>
            <p:cNvSpPr/>
            <p:nvPr/>
          </p:nvSpPr>
          <p:spPr>
            <a:xfrm>
              <a:off x="6615113" y="3757612"/>
              <a:ext cx="127248" cy="12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8" y="8581"/>
                  </a:moveTo>
                  <a:lnTo>
                    <a:pt x="11212" y="16057"/>
                  </a:lnTo>
                  <a:cubicBezTo>
                    <a:pt x="10884" y="16425"/>
                    <a:pt x="10429" y="16615"/>
                    <a:pt x="9968" y="16615"/>
                  </a:cubicBezTo>
                  <a:cubicBezTo>
                    <a:pt x="9603" y="16615"/>
                    <a:pt x="9238" y="16495"/>
                    <a:pt x="8932" y="16250"/>
                  </a:cubicBezTo>
                  <a:lnTo>
                    <a:pt x="4778" y="12928"/>
                  </a:lnTo>
                  <a:cubicBezTo>
                    <a:pt x="4061" y="12355"/>
                    <a:pt x="3946" y="11309"/>
                    <a:pt x="4519" y="10592"/>
                  </a:cubicBezTo>
                  <a:cubicBezTo>
                    <a:pt x="5091" y="9875"/>
                    <a:pt x="6137" y="9759"/>
                    <a:pt x="6856" y="10333"/>
                  </a:cubicBezTo>
                  <a:lnTo>
                    <a:pt x="9775" y="12669"/>
                  </a:lnTo>
                  <a:lnTo>
                    <a:pt x="15374" y="6372"/>
                  </a:lnTo>
                  <a:cubicBezTo>
                    <a:pt x="15982" y="5686"/>
                    <a:pt x="17034" y="5623"/>
                    <a:pt x="17717" y="6234"/>
                  </a:cubicBezTo>
                  <a:cubicBezTo>
                    <a:pt x="18404" y="6844"/>
                    <a:pt x="18467" y="7894"/>
                    <a:pt x="17858" y="8581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4"/>
                    <a:pt x="0" y="10799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799"/>
                  </a:cubicBezTo>
                  <a:cubicBezTo>
                    <a:pt x="21600" y="4834"/>
                    <a:pt x="16765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" name="Shape 11668"/>
            <p:cNvSpPr/>
            <p:nvPr/>
          </p:nvSpPr>
          <p:spPr>
            <a:xfrm>
              <a:off x="6505575" y="3729037"/>
              <a:ext cx="38302" cy="2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26" extrusionOk="0">
                  <a:moveTo>
                    <a:pt x="20181" y="826"/>
                  </a:moveTo>
                  <a:cubicBezTo>
                    <a:pt x="19161" y="-374"/>
                    <a:pt x="17594" y="-253"/>
                    <a:pt x="16686" y="1102"/>
                  </a:cubicBezTo>
                  <a:lnTo>
                    <a:pt x="8366" y="13473"/>
                  </a:lnTo>
                  <a:lnTo>
                    <a:pt x="4014" y="8882"/>
                  </a:lnTo>
                  <a:cubicBezTo>
                    <a:pt x="2948" y="7750"/>
                    <a:pt x="1397" y="7986"/>
                    <a:pt x="545" y="9388"/>
                  </a:cubicBezTo>
                  <a:cubicBezTo>
                    <a:pt x="-312" y="10804"/>
                    <a:pt x="-139" y="12853"/>
                    <a:pt x="928" y="13979"/>
                  </a:cubicBezTo>
                  <a:lnTo>
                    <a:pt x="7106" y="20511"/>
                  </a:lnTo>
                  <a:cubicBezTo>
                    <a:pt x="7565" y="20997"/>
                    <a:pt x="8106" y="21226"/>
                    <a:pt x="8646" y="21226"/>
                  </a:cubicBezTo>
                  <a:cubicBezTo>
                    <a:pt x="9335" y="21226"/>
                    <a:pt x="10008" y="20862"/>
                    <a:pt x="10498" y="20134"/>
                  </a:cubicBezTo>
                  <a:lnTo>
                    <a:pt x="20385" y="5437"/>
                  </a:lnTo>
                  <a:cubicBezTo>
                    <a:pt x="21288" y="4089"/>
                    <a:pt x="21196" y="2019"/>
                    <a:pt x="20181" y="82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Shape 11669"/>
            <p:cNvSpPr/>
            <p:nvPr/>
          </p:nvSpPr>
          <p:spPr>
            <a:xfrm>
              <a:off x="6505575" y="3771900"/>
              <a:ext cx="38302" cy="2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27" extrusionOk="0">
                  <a:moveTo>
                    <a:pt x="20181" y="827"/>
                  </a:moveTo>
                  <a:cubicBezTo>
                    <a:pt x="19161" y="-373"/>
                    <a:pt x="17594" y="-252"/>
                    <a:pt x="16686" y="1096"/>
                  </a:cubicBezTo>
                  <a:lnTo>
                    <a:pt x="8366" y="13477"/>
                  </a:lnTo>
                  <a:lnTo>
                    <a:pt x="4014" y="8880"/>
                  </a:lnTo>
                  <a:cubicBezTo>
                    <a:pt x="2948" y="7755"/>
                    <a:pt x="1397" y="7984"/>
                    <a:pt x="545" y="9392"/>
                  </a:cubicBezTo>
                  <a:cubicBezTo>
                    <a:pt x="-312" y="10794"/>
                    <a:pt x="-139" y="12857"/>
                    <a:pt x="928" y="13975"/>
                  </a:cubicBezTo>
                  <a:lnTo>
                    <a:pt x="7106" y="20506"/>
                  </a:lnTo>
                  <a:cubicBezTo>
                    <a:pt x="7565" y="20991"/>
                    <a:pt x="8106" y="21227"/>
                    <a:pt x="8646" y="21227"/>
                  </a:cubicBezTo>
                  <a:cubicBezTo>
                    <a:pt x="9335" y="21227"/>
                    <a:pt x="10008" y="20856"/>
                    <a:pt x="10498" y="20128"/>
                  </a:cubicBezTo>
                  <a:lnTo>
                    <a:pt x="20385" y="5436"/>
                  </a:lnTo>
                  <a:cubicBezTo>
                    <a:pt x="21288" y="4089"/>
                    <a:pt x="21196" y="2026"/>
                    <a:pt x="20181" y="8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" name="Shape 11670"/>
            <p:cNvSpPr/>
            <p:nvPr/>
          </p:nvSpPr>
          <p:spPr>
            <a:xfrm>
              <a:off x="6505575" y="3686175"/>
              <a:ext cx="38302" cy="2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27" extrusionOk="0">
                  <a:moveTo>
                    <a:pt x="20181" y="827"/>
                  </a:moveTo>
                  <a:cubicBezTo>
                    <a:pt x="19161" y="-373"/>
                    <a:pt x="17594" y="-252"/>
                    <a:pt x="16686" y="1096"/>
                  </a:cubicBezTo>
                  <a:lnTo>
                    <a:pt x="8366" y="13470"/>
                  </a:lnTo>
                  <a:lnTo>
                    <a:pt x="4014" y="8867"/>
                  </a:lnTo>
                  <a:cubicBezTo>
                    <a:pt x="2948" y="7741"/>
                    <a:pt x="1397" y="7977"/>
                    <a:pt x="545" y="9386"/>
                  </a:cubicBezTo>
                  <a:cubicBezTo>
                    <a:pt x="-312" y="10794"/>
                    <a:pt x="-139" y="12850"/>
                    <a:pt x="928" y="13975"/>
                  </a:cubicBezTo>
                  <a:lnTo>
                    <a:pt x="7106" y="20499"/>
                  </a:lnTo>
                  <a:cubicBezTo>
                    <a:pt x="7565" y="20984"/>
                    <a:pt x="8106" y="21227"/>
                    <a:pt x="8646" y="21227"/>
                  </a:cubicBezTo>
                  <a:cubicBezTo>
                    <a:pt x="9335" y="21227"/>
                    <a:pt x="10008" y="20843"/>
                    <a:pt x="10498" y="20122"/>
                  </a:cubicBezTo>
                  <a:lnTo>
                    <a:pt x="20385" y="5430"/>
                  </a:lnTo>
                  <a:cubicBezTo>
                    <a:pt x="21288" y="4082"/>
                    <a:pt x="21196" y="2020"/>
                    <a:pt x="20181" y="8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26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</p:spPr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Otázky P2-P9 zaměřené na vnímání a hodnocení situace u PČR uvádíme z důvodu lepší přehlednosti ve 2 grafech. Na jednotlivé aspekty hodnocení uvedené v grafu jsme se ptali vždy s odpovídající škálou, nicméně v grafech je uvedena škála jednotná, která nejlépe odpovídá uvedeným shlukům aspektů.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a Hodnocení policie ČR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3009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67483"/>
            <a:ext cx="4962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/>
              <a:t>P10. A jak hodnotíte výroky: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a Hodnocení policie ČR III.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8" y="2564904"/>
            <a:ext cx="3009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883" y="2561828"/>
            <a:ext cx="4962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P12. Jak hodnotíte fungování následujících institucí z pohledu zajišťování bezpečnosti a pořádku?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institucí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1980"/>
            <a:ext cx="3667995" cy="4631270"/>
          </a:xfrm>
          <a:prstGeom prst="rect">
            <a:avLst/>
          </a:prstGeom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657" y="1814661"/>
            <a:ext cx="50577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P1. Policie České republiky má na starosti především potírání kriminality a podobných jevů. Myslíte si, že by měla být aktivní také v oblasti prevence (předcházení) kriminality a podobných jevů?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policie ČR v oblasti prevence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01" y="1937237"/>
            <a:ext cx="3000533" cy="4629746"/>
          </a:xfrm>
          <a:prstGeom prst="rect">
            <a:avLst/>
          </a:prstGeom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806" y="1916832"/>
            <a:ext cx="52006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P11. Představte si, že jste policejním prezidentem a máte rozhodnout, které činnosti policie máte z policejního rozpočtu zvláště podpořit, aby policie mohla co nejlépe chránit zájmy občanů. Vyberte z následujícího seznamu pět nejdůležitějších.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činností policie čr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3" y="1880211"/>
            <a:ext cx="3963629" cy="3715379"/>
          </a:xfrm>
          <a:prstGeom prst="rect">
            <a:avLst/>
          </a:prstGeom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122" y="1988840"/>
            <a:ext cx="5467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Občané a kriminalita</a:t>
            </a:r>
            <a:endParaRPr lang="cs-CZ" cap="all" dirty="0"/>
          </a:p>
        </p:txBody>
      </p:sp>
    </p:spTree>
    <p:extLst>
      <p:ext uri="{BB962C8B-B14F-4D97-AF65-F5344CB8AC3E}">
        <p14:creationId xmlns:p14="http://schemas.microsoft.com/office/powerpoint/2010/main" val="35791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Q4. Pokuste se porovnat dnešní úroveň kriminality ve vaší obci se stavem před zhruba třemi lety. Máte pocit, že situace se: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úrovně kriminality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19675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2168491" cy="1866833"/>
          </a:xfrm>
          <a:prstGeom prst="rect">
            <a:avLst/>
          </a:prstGeom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002" y="2016621"/>
            <a:ext cx="3181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Ohrožení kriminálními činy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X2.  Někteří lidé se obávají, že by se mohli stát obětí nějakého kriminálního činu. Do jaké míry se Vy osobně cítíte být ohrožen následujícími kriminálními činy?</a:t>
            </a:r>
          </a:p>
          <a:p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793268"/>
            <a:ext cx="4826149" cy="4324957"/>
          </a:xfrm>
          <a:prstGeom prst="rect">
            <a:avLst/>
          </a:prstGeom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61436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X3</a:t>
            </a:r>
            <a:r>
              <a:rPr lang="cs-CZ" dirty="0"/>
              <a:t>. Jak myslíte, že byste se nejspíše zachoval, stanete-li se svědkem krádeže, která se vás bezprostředně netýká?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krádež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2762806" cy="2619662"/>
          </a:xfrm>
          <a:prstGeom prst="rect">
            <a:avLst/>
          </a:prstGeom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344" y="2168252"/>
            <a:ext cx="3429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X4. </a:t>
            </a:r>
            <a:r>
              <a:rPr lang="cs-CZ" dirty="0"/>
              <a:t>Jak myslíte, že byste se nejspíše zachoval, při vyšetřování tohoto případu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Chování při vyšetřování krádeže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2204864"/>
            <a:ext cx="2762806" cy="2657761"/>
          </a:xfrm>
          <a:prstGeom prst="rect">
            <a:avLst/>
          </a:prstGeom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0152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Společnost </a:t>
            </a:r>
            <a:r>
              <a:rPr lang="cs-CZ" b="1" dirty="0" smtClean="0"/>
              <a:t>ppm factum research s.r.o. </a:t>
            </a:r>
            <a:r>
              <a:rPr lang="cs-CZ" dirty="0" smtClean="0"/>
              <a:t>realizovala pro Ministerstvo Vnitra ČR výzkum zaměřený na téma kriminality a její prevence.</a:t>
            </a:r>
          </a:p>
          <a:p>
            <a:r>
              <a:rPr lang="cs-CZ" dirty="0" smtClean="0"/>
              <a:t>Cílem zakázky bylo </a:t>
            </a:r>
            <a:r>
              <a:rPr lang="cs-CZ" b="1" dirty="0" smtClean="0"/>
              <a:t>zjištění názorů a postojů obyvatel na otázky spojené s problematikou kriminality a její prevencí</a:t>
            </a:r>
            <a:r>
              <a:rPr lang="cs-CZ" dirty="0" smtClean="0"/>
              <a:t>. Především se výzkum soustředil na znalost preventivních aktivit, hodnocení bezpečnostních složek, na názory a postoje občanů týkající se vlivů na kriminalitu a přístupu k vybraným tématům.</a:t>
            </a:r>
          </a:p>
          <a:p>
            <a:r>
              <a:rPr lang="cs-CZ" dirty="0" smtClean="0"/>
              <a:t>Výstupy výzkumu budou využívány v rámci činnosti odboru bezpečnostní politiky a prevence kriminality Ministerstva vnitra, Policie České republiky i dalších členů Republikového výboru pro prevenci kriminality. </a:t>
            </a:r>
          </a:p>
          <a:p>
            <a:r>
              <a:rPr lang="cs-CZ" dirty="0" smtClean="0"/>
              <a:t>Výzkum byl proveden </a:t>
            </a:r>
            <a:r>
              <a:rPr lang="cs-CZ" b="1" dirty="0" smtClean="0"/>
              <a:t>metodou CAPI </a:t>
            </a:r>
            <a:r>
              <a:rPr lang="cs-CZ" dirty="0" smtClean="0"/>
              <a:t>- osobního dotazování („face to face“) s využitím počítače na reprezetativním vzorku </a:t>
            </a:r>
            <a:r>
              <a:rPr lang="cs-CZ" b="1" dirty="0" smtClean="0"/>
              <a:t>3000 obyvatel ČR ve věku 15+.</a:t>
            </a:r>
            <a:endParaRPr lang="cs-CZ" b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19E0D8-690B-4A96-8FAA-75170328AFDB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Východiska a cíle výzkumu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 flipV="1">
            <a:off x="7524328" y="5301208"/>
            <a:ext cx="1224136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Gruppieren 254"/>
          <p:cNvGrpSpPr/>
          <p:nvPr/>
        </p:nvGrpSpPr>
        <p:grpSpPr bwMode="gray">
          <a:xfrm>
            <a:off x="7848936" y="5605739"/>
            <a:ext cx="576064" cy="631573"/>
            <a:chOff x="-2441981" y="3961669"/>
            <a:chExt cx="374766" cy="437227"/>
          </a:xfrm>
          <a:solidFill>
            <a:schemeClr val="bg1"/>
          </a:solidFill>
        </p:grpSpPr>
        <p:sp>
          <p:nvSpPr>
            <p:cNvPr id="10" name="Freeform 1079"/>
            <p:cNvSpPr>
              <a:spLocks/>
            </p:cNvSpPr>
            <p:nvPr/>
          </p:nvSpPr>
          <p:spPr bwMode="gray">
            <a:xfrm>
              <a:off x="-2441981" y="3961669"/>
              <a:ext cx="345767" cy="149460"/>
            </a:xfrm>
            <a:custGeom>
              <a:avLst/>
              <a:gdLst>
                <a:gd name="T0" fmla="*/ 0 w 217"/>
                <a:gd name="T1" fmla="*/ 57 h 93"/>
                <a:gd name="T2" fmla="*/ 9 w 217"/>
                <a:gd name="T3" fmla="*/ 48 h 93"/>
                <a:gd name="T4" fmla="*/ 36 w 217"/>
                <a:gd name="T5" fmla="*/ 23 h 93"/>
                <a:gd name="T6" fmla="*/ 41 w 217"/>
                <a:gd name="T7" fmla="*/ 21 h 93"/>
                <a:gd name="T8" fmla="*/ 100 w 217"/>
                <a:gd name="T9" fmla="*/ 21 h 93"/>
                <a:gd name="T10" fmla="*/ 104 w 217"/>
                <a:gd name="T11" fmla="*/ 21 h 93"/>
                <a:gd name="T12" fmla="*/ 104 w 217"/>
                <a:gd name="T13" fmla="*/ 0 h 93"/>
                <a:gd name="T14" fmla="*/ 141 w 217"/>
                <a:gd name="T15" fmla="*/ 0 h 93"/>
                <a:gd name="T16" fmla="*/ 141 w 217"/>
                <a:gd name="T17" fmla="*/ 16 h 93"/>
                <a:gd name="T18" fmla="*/ 145 w 217"/>
                <a:gd name="T19" fmla="*/ 21 h 93"/>
                <a:gd name="T20" fmla="*/ 213 w 217"/>
                <a:gd name="T21" fmla="*/ 21 h 93"/>
                <a:gd name="T22" fmla="*/ 217 w 217"/>
                <a:gd name="T23" fmla="*/ 21 h 93"/>
                <a:gd name="T24" fmla="*/ 217 w 217"/>
                <a:gd name="T25" fmla="*/ 93 h 93"/>
                <a:gd name="T26" fmla="*/ 214 w 217"/>
                <a:gd name="T27" fmla="*/ 93 h 93"/>
                <a:gd name="T28" fmla="*/ 41 w 217"/>
                <a:gd name="T29" fmla="*/ 93 h 93"/>
                <a:gd name="T30" fmla="*/ 36 w 217"/>
                <a:gd name="T31" fmla="*/ 91 h 93"/>
                <a:gd name="T32" fmla="*/ 0 w 217"/>
                <a:gd name="T33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7" h="93">
                  <a:moveTo>
                    <a:pt x="0" y="57"/>
                  </a:moveTo>
                  <a:cubicBezTo>
                    <a:pt x="3" y="54"/>
                    <a:pt x="6" y="51"/>
                    <a:pt x="9" y="48"/>
                  </a:cubicBezTo>
                  <a:cubicBezTo>
                    <a:pt x="18" y="40"/>
                    <a:pt x="27" y="32"/>
                    <a:pt x="36" y="23"/>
                  </a:cubicBezTo>
                  <a:cubicBezTo>
                    <a:pt x="37" y="21"/>
                    <a:pt x="39" y="21"/>
                    <a:pt x="41" y="21"/>
                  </a:cubicBezTo>
                  <a:cubicBezTo>
                    <a:pt x="61" y="21"/>
                    <a:pt x="80" y="21"/>
                    <a:pt x="100" y="21"/>
                  </a:cubicBezTo>
                  <a:cubicBezTo>
                    <a:pt x="101" y="21"/>
                    <a:pt x="102" y="21"/>
                    <a:pt x="104" y="21"/>
                  </a:cubicBezTo>
                  <a:cubicBezTo>
                    <a:pt x="104" y="14"/>
                    <a:pt x="104" y="7"/>
                    <a:pt x="104" y="0"/>
                  </a:cubicBezTo>
                  <a:cubicBezTo>
                    <a:pt x="116" y="0"/>
                    <a:pt x="129" y="0"/>
                    <a:pt x="141" y="0"/>
                  </a:cubicBezTo>
                  <a:cubicBezTo>
                    <a:pt x="141" y="5"/>
                    <a:pt x="141" y="11"/>
                    <a:pt x="141" y="16"/>
                  </a:cubicBezTo>
                  <a:cubicBezTo>
                    <a:pt x="141" y="21"/>
                    <a:pt x="141" y="21"/>
                    <a:pt x="145" y="21"/>
                  </a:cubicBezTo>
                  <a:cubicBezTo>
                    <a:pt x="168" y="21"/>
                    <a:pt x="190" y="21"/>
                    <a:pt x="213" y="21"/>
                  </a:cubicBezTo>
                  <a:cubicBezTo>
                    <a:pt x="214" y="21"/>
                    <a:pt x="215" y="21"/>
                    <a:pt x="217" y="21"/>
                  </a:cubicBezTo>
                  <a:cubicBezTo>
                    <a:pt x="217" y="45"/>
                    <a:pt x="217" y="69"/>
                    <a:pt x="217" y="93"/>
                  </a:cubicBezTo>
                  <a:cubicBezTo>
                    <a:pt x="216" y="93"/>
                    <a:pt x="215" y="93"/>
                    <a:pt x="214" y="93"/>
                  </a:cubicBezTo>
                  <a:cubicBezTo>
                    <a:pt x="156" y="93"/>
                    <a:pt x="99" y="93"/>
                    <a:pt x="41" y="93"/>
                  </a:cubicBezTo>
                  <a:cubicBezTo>
                    <a:pt x="39" y="93"/>
                    <a:pt x="37" y="92"/>
                    <a:pt x="36" y="91"/>
                  </a:cubicBezTo>
                  <a:cubicBezTo>
                    <a:pt x="24" y="80"/>
                    <a:pt x="12" y="68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 Light"/>
                <a:cs typeface="+mn-cs"/>
              </a:endParaRPr>
            </a:p>
          </p:txBody>
        </p:sp>
        <p:sp>
          <p:nvSpPr>
            <p:cNvPr id="11" name="Freeform 1080"/>
            <p:cNvSpPr>
              <a:spLocks/>
            </p:cNvSpPr>
            <p:nvPr/>
          </p:nvSpPr>
          <p:spPr bwMode="gray">
            <a:xfrm>
              <a:off x="-2412982" y="4137898"/>
              <a:ext cx="345767" cy="115999"/>
            </a:xfrm>
            <a:custGeom>
              <a:avLst/>
              <a:gdLst>
                <a:gd name="T0" fmla="*/ 218 w 218"/>
                <a:gd name="T1" fmla="*/ 36 h 73"/>
                <a:gd name="T2" fmla="*/ 180 w 218"/>
                <a:gd name="T3" fmla="*/ 72 h 73"/>
                <a:gd name="T4" fmla="*/ 176 w 218"/>
                <a:gd name="T5" fmla="*/ 73 h 73"/>
                <a:gd name="T6" fmla="*/ 112 w 218"/>
                <a:gd name="T7" fmla="*/ 73 h 73"/>
                <a:gd name="T8" fmla="*/ 5 w 218"/>
                <a:gd name="T9" fmla="*/ 73 h 73"/>
                <a:gd name="T10" fmla="*/ 0 w 218"/>
                <a:gd name="T11" fmla="*/ 73 h 73"/>
                <a:gd name="T12" fmla="*/ 0 w 218"/>
                <a:gd name="T13" fmla="*/ 0 h 73"/>
                <a:gd name="T14" fmla="*/ 4 w 218"/>
                <a:gd name="T15" fmla="*/ 0 h 73"/>
                <a:gd name="T16" fmla="*/ 176 w 218"/>
                <a:gd name="T17" fmla="*/ 0 h 73"/>
                <a:gd name="T18" fmla="*/ 182 w 218"/>
                <a:gd name="T19" fmla="*/ 3 h 73"/>
                <a:gd name="T20" fmla="*/ 215 w 218"/>
                <a:gd name="T21" fmla="*/ 34 h 73"/>
                <a:gd name="T22" fmla="*/ 218 w 218"/>
                <a:gd name="T2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73">
                  <a:moveTo>
                    <a:pt x="218" y="36"/>
                  </a:moveTo>
                  <a:cubicBezTo>
                    <a:pt x="205" y="48"/>
                    <a:pt x="193" y="60"/>
                    <a:pt x="180" y="72"/>
                  </a:cubicBezTo>
                  <a:cubicBezTo>
                    <a:pt x="179" y="72"/>
                    <a:pt x="178" y="73"/>
                    <a:pt x="176" y="73"/>
                  </a:cubicBezTo>
                  <a:cubicBezTo>
                    <a:pt x="155" y="73"/>
                    <a:pt x="134" y="73"/>
                    <a:pt x="112" y="73"/>
                  </a:cubicBezTo>
                  <a:cubicBezTo>
                    <a:pt x="77" y="73"/>
                    <a:pt x="41" y="73"/>
                    <a:pt x="5" y="73"/>
                  </a:cubicBezTo>
                  <a:cubicBezTo>
                    <a:pt x="3" y="73"/>
                    <a:pt x="2" y="73"/>
                    <a:pt x="0" y="73"/>
                  </a:cubicBezTo>
                  <a:cubicBezTo>
                    <a:pt x="0" y="49"/>
                    <a:pt x="0" y="2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61" y="0"/>
                    <a:pt x="119" y="0"/>
                    <a:pt x="176" y="0"/>
                  </a:cubicBezTo>
                  <a:cubicBezTo>
                    <a:pt x="178" y="0"/>
                    <a:pt x="180" y="1"/>
                    <a:pt x="182" y="3"/>
                  </a:cubicBezTo>
                  <a:cubicBezTo>
                    <a:pt x="193" y="13"/>
                    <a:pt x="204" y="24"/>
                    <a:pt x="215" y="34"/>
                  </a:cubicBezTo>
                  <a:cubicBezTo>
                    <a:pt x="215" y="35"/>
                    <a:pt x="216" y="36"/>
                    <a:pt x="2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 Light"/>
                <a:cs typeface="+mn-cs"/>
              </a:endParaRPr>
            </a:p>
          </p:txBody>
        </p:sp>
        <p:sp>
          <p:nvSpPr>
            <p:cNvPr id="12" name="Freeform 1081"/>
            <p:cNvSpPr>
              <a:spLocks/>
            </p:cNvSpPr>
            <p:nvPr/>
          </p:nvSpPr>
          <p:spPr bwMode="gray">
            <a:xfrm>
              <a:off x="-2276905" y="4282897"/>
              <a:ext cx="60231" cy="115999"/>
            </a:xfrm>
            <a:custGeom>
              <a:avLst/>
              <a:gdLst>
                <a:gd name="T0" fmla="*/ 0 w 37"/>
                <a:gd name="T1" fmla="*/ 74 h 74"/>
                <a:gd name="T2" fmla="*/ 0 w 37"/>
                <a:gd name="T3" fmla="*/ 0 h 74"/>
                <a:gd name="T4" fmla="*/ 37 w 37"/>
                <a:gd name="T5" fmla="*/ 0 h 74"/>
                <a:gd name="T6" fmla="*/ 37 w 37"/>
                <a:gd name="T7" fmla="*/ 74 h 74"/>
                <a:gd name="T8" fmla="*/ 0 w 3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2" y="0"/>
                    <a:pt x="24" y="0"/>
                    <a:pt x="37" y="0"/>
                  </a:cubicBezTo>
                  <a:cubicBezTo>
                    <a:pt x="37" y="25"/>
                    <a:pt x="37" y="49"/>
                    <a:pt x="37" y="74"/>
                  </a:cubicBezTo>
                  <a:cubicBezTo>
                    <a:pt x="25" y="74"/>
                    <a:pt x="13" y="74"/>
                    <a:pt x="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8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 k tématům</a:t>
            </a:r>
            <a:endParaRPr lang="cs-CZ" cap="all" dirty="0"/>
          </a:p>
        </p:txBody>
      </p:sp>
    </p:spTree>
    <p:extLst>
      <p:ext uri="{BB962C8B-B14F-4D97-AF65-F5344CB8AC3E}">
        <p14:creationId xmlns:p14="http://schemas.microsoft.com/office/powerpoint/2010/main" val="888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X5. Do </a:t>
            </a:r>
            <a:r>
              <a:rPr lang="cs-CZ" dirty="0"/>
              <a:t>naší republiky přicházejí a nadále se budou snažit přicházet lidé ze </a:t>
            </a:r>
            <a:r>
              <a:rPr lang="cs-CZ" dirty="0" smtClean="0"/>
              <a:t>zemí zmítaných </a:t>
            </a:r>
            <a:r>
              <a:rPr lang="cs-CZ" dirty="0"/>
              <a:t>problémy. Jaký je Váš názor na jejich přijímání?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Názor na přijímání lidí ze zemí </a:t>
            </a:r>
            <a:r>
              <a:rPr lang="cs-CZ" dirty="0" smtClean="0"/>
              <a:t>zmítaných</a:t>
            </a:r>
            <a:r>
              <a:rPr lang="cs-CZ" dirty="0"/>
              <a:t> problémy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563888" y="1352055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" y="2034100"/>
            <a:ext cx="3287023" cy="3573652"/>
          </a:xfrm>
          <a:prstGeom prst="rect">
            <a:avLst/>
          </a:prstGeom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431" y="1957164"/>
            <a:ext cx="4772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X8. Prostituce je jev, který u nás nepochybně existuje. Jaký přístup k ní byste podporoval/a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k prostituci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203848" y="1340768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3344931" cy="2535845"/>
          </a:xfrm>
          <a:prstGeom prst="rect">
            <a:avLst/>
          </a:prstGeom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657" y="2254349"/>
            <a:ext cx="46767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 smtClean="0"/>
              <a:t>Přílohy</a:t>
            </a:r>
            <a:endParaRPr lang="cs-CZ" cap="all" dirty="0"/>
          </a:p>
        </p:txBody>
      </p:sp>
      <p:pic>
        <p:nvPicPr>
          <p:cNvPr id="20482" name="Picture 2" descr="Výsledek obrázku pro office clip icon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 l="30781" t="32013" r="31050" b="32281"/>
          <a:stretch>
            <a:fillRect/>
          </a:stretch>
        </p:blipFill>
        <p:spPr bwMode="auto">
          <a:xfrm>
            <a:off x="6401996" y="2924944"/>
            <a:ext cx="177040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4902927"/>
              </p:ext>
            </p:extLst>
          </p:nvPr>
        </p:nvGraphicFramePr>
        <p:xfrm>
          <a:off x="395536" y="1484781"/>
          <a:ext cx="4248472" cy="4691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311"/>
                <a:gridCol w="850245"/>
                <a:gridCol w="940458"/>
                <a:gridCol w="940458"/>
              </a:tblGrid>
              <a:tr h="441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% zastoupení na populaci ČR*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Plánovaný vzorek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Reálný počet respondentů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n-lt"/>
                          <a:ea typeface="+mn-ea"/>
                        </a:rPr>
                        <a:t>Praha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11,9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358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Středočeský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12,5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374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Jihočeský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6,0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Plzeňský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Karlovarský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Ústecký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235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Liberecký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8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Královéhradecký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Pardubický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Kraj Vysočina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Jihomoravský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334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Olomoucký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Zlínský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Moravskoslezský kraj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347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3019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073">
                <a:tc gridSpan="3">
                  <a:txBody>
                    <a:bodyPr/>
                    <a:lstStyle/>
                    <a:p>
                      <a:pPr algn="l"/>
                      <a:r>
                        <a:rPr lang="cs-CZ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 Vychází ze statistik ČSÚ 2017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80000" y="45720"/>
            <a:ext cx="7560000" cy="864000"/>
          </a:xfrm>
          <a:prstGeom prst="rect">
            <a:avLst/>
          </a:prstGeom>
        </p:spPr>
        <p:txBody>
          <a:bodyPr anchor="ctr"/>
          <a:lstStyle>
            <a:lvl1pPr algn="l">
              <a:defRPr sz="1800" b="1" cap="all" baseline="0"/>
            </a:lvl1pPr>
          </a:lstStyle>
          <a:p>
            <a:pPr>
              <a:lnSpc>
                <a:spcPct val="80000"/>
              </a:lnSpc>
            </a:pPr>
            <a:r>
              <a:rPr lang="cs-CZ" dirty="0" smtClean="0"/>
              <a:t>Struktura vzorku</a:t>
            </a:r>
            <a:endParaRPr lang="cs-CZ" dirty="0"/>
          </a:p>
        </p:txBody>
      </p:sp>
      <p:graphicFrame>
        <p:nvGraphicFramePr>
          <p:cNvPr id="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58279"/>
              </p:ext>
            </p:extLst>
          </p:nvPr>
        </p:nvGraphicFramePr>
        <p:xfrm>
          <a:off x="5094870" y="1484777"/>
          <a:ext cx="3653595" cy="287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003"/>
                <a:gridCol w="981900"/>
                <a:gridCol w="756587"/>
                <a:gridCol w="936105"/>
              </a:tblGrid>
              <a:tr h="43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VMB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% zastoupení na populaci ČR*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Plánovaný vzorek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Reálný počet respondentů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 499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7,9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238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500-1999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19,0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570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2000-4999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11,9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358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5000-19999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18,4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551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20000-99999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656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Přes 100000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20,9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627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3019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Vychází ze statistik ČSÚ 2017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dotazník</a:t>
            </a:r>
            <a:endParaRPr lang="cs-CZ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2575" y="981075"/>
            <a:ext cx="4078288" cy="5761038"/>
            <a:chOff x="178" y="618"/>
            <a:chExt cx="2569" cy="36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46625" y="981075"/>
            <a:ext cx="4078288" cy="5761038"/>
            <a:chOff x="2990" y="618"/>
            <a:chExt cx="2569" cy="362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90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dotazník</a:t>
            </a:r>
            <a:endParaRPr lang="cs-CZ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2575" y="981075"/>
            <a:ext cx="4078288" cy="5761038"/>
            <a:chOff x="178" y="618"/>
            <a:chExt cx="2569" cy="36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46625" y="981075"/>
            <a:ext cx="4078288" cy="5761038"/>
            <a:chOff x="2990" y="618"/>
            <a:chExt cx="2569" cy="362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90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7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dotazník</a:t>
            </a:r>
            <a:endParaRPr lang="cs-CZ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2575" y="981075"/>
            <a:ext cx="4078288" cy="5761038"/>
            <a:chOff x="178" y="618"/>
            <a:chExt cx="2569" cy="36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46625" y="981075"/>
            <a:ext cx="4078288" cy="5761038"/>
            <a:chOff x="2990" y="618"/>
            <a:chExt cx="2569" cy="362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90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dotazník</a:t>
            </a:r>
            <a:endParaRPr lang="cs-CZ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2575" y="981075"/>
            <a:ext cx="4078288" cy="5761038"/>
            <a:chOff x="178" y="618"/>
            <a:chExt cx="2569" cy="36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46625" y="981075"/>
            <a:ext cx="4078288" cy="5761038"/>
            <a:chOff x="2990" y="618"/>
            <a:chExt cx="2569" cy="362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90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2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dotazník</a:t>
            </a:r>
            <a:endParaRPr lang="cs-CZ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2575" y="981075"/>
            <a:ext cx="4078288" cy="5761038"/>
            <a:chOff x="178" y="618"/>
            <a:chExt cx="2569" cy="36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46625" y="981075"/>
            <a:ext cx="4078288" cy="5761038"/>
            <a:chOff x="2990" y="618"/>
            <a:chExt cx="2569" cy="3629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90" y="618"/>
              <a:ext cx="2569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618"/>
              <a:ext cx="2573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79512" y="1045208"/>
          <a:ext cx="7344817" cy="5543184"/>
        </p:xfrm>
        <a:graphic>
          <a:graphicData uri="http://schemas.openxmlformats.org/drawingml/2006/table">
            <a:tbl>
              <a:tblPr/>
              <a:tblGrid>
                <a:gridCol w="2524781"/>
                <a:gridCol w="4820036"/>
              </a:tblGrid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Výzkum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88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Názory</a:t>
                      </a: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postoje</a:t>
                      </a: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obyvatel</a:t>
                      </a: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otázky spojené</a:t>
                      </a: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problematikou kriminality </a:t>
                      </a: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její prevencí</a:t>
                      </a: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Dodavatel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93663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ppm factum research s.r.o.</a:t>
                      </a:r>
                      <a:endParaRPr lang="en-US" sz="2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Cílová skupina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90488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Obecná populace ČR 15+</a:t>
                      </a:r>
                      <a:endParaRPr lang="en-US" sz="2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alibri" pitchFamily="34" charset="0"/>
                        </a:rPr>
                        <a:t>Metoda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88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Osobní dotazování s využitím počítače (CAPI)</a:t>
                      </a: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itchFamily="34" charset="0"/>
                        </a:rPr>
                        <a:t>Sběr dat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88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3.11.-23.11.2017</a:t>
                      </a: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itchFamily="34" charset="0"/>
                        </a:rPr>
                        <a:t>Průměrná délka rozhovoru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88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minut</a:t>
                      </a: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Velikost vzorku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88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n=3019</a:t>
                      </a:r>
                    </a:p>
                  </a:txBody>
                  <a:tcPr marL="72000" marR="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</a:rPr>
                        <a:t>VÝBĚR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90488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Kvótní (pohlaví,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věk, vzdělání, kraj a VMB)</a:t>
                      </a:r>
                      <a:endParaRPr lang="cs-CZ" sz="20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all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ANALÝZA</a:t>
                      </a:r>
                    </a:p>
                  </a:txBody>
                  <a:tcPr marL="36000" marR="7200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</a:rPr>
                        <a:t>z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pracování 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</a:rPr>
                        <a:t>statistickým programem 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SPSS, 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</a:rPr>
                        <a:t>třídění 1. a 2. stupně</a:t>
                      </a:r>
                      <a:endParaRPr lang="cs-CZ" sz="2000" b="0" i="0" u="none" strike="noStrike" dirty="0">
                        <a:latin typeface="Arial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 flipV="1">
            <a:off x="7524328" y="5301208"/>
            <a:ext cx="1224136" cy="12241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Group 20"/>
          <p:cNvGrpSpPr>
            <a:grpSpLocks noChangeAspect="1"/>
          </p:cNvGrpSpPr>
          <p:nvPr/>
        </p:nvGrpSpPr>
        <p:grpSpPr>
          <a:xfrm>
            <a:off x="7826215" y="5616950"/>
            <a:ext cx="750950" cy="648072"/>
            <a:chOff x="-2277981" y="2438400"/>
            <a:chExt cx="287158" cy="247818"/>
          </a:xfrm>
          <a:solidFill>
            <a:schemeClr val="bg1"/>
          </a:solidFill>
        </p:grpSpPr>
        <p:sp>
          <p:nvSpPr>
            <p:cNvPr id="9" name="Shape 11281"/>
            <p:cNvSpPr/>
            <p:nvPr/>
          </p:nvSpPr>
          <p:spPr>
            <a:xfrm>
              <a:off x="-2225594" y="2509837"/>
              <a:ext cx="111541" cy="1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85" extrusionOk="0">
                  <a:moveTo>
                    <a:pt x="12662" y="14967"/>
                  </a:moveTo>
                  <a:cubicBezTo>
                    <a:pt x="10299" y="16058"/>
                    <a:pt x="7503" y="15025"/>
                    <a:pt x="6414" y="12662"/>
                  </a:cubicBezTo>
                  <a:cubicBezTo>
                    <a:pt x="5325" y="10298"/>
                    <a:pt x="6359" y="7501"/>
                    <a:pt x="8719" y="6412"/>
                  </a:cubicBezTo>
                  <a:cubicBezTo>
                    <a:pt x="11081" y="5325"/>
                    <a:pt x="13878" y="6357"/>
                    <a:pt x="14966" y="8721"/>
                  </a:cubicBezTo>
                  <a:cubicBezTo>
                    <a:pt x="16055" y="11083"/>
                    <a:pt x="15024" y="13882"/>
                    <a:pt x="12662" y="14967"/>
                  </a:cubicBezTo>
                  <a:close/>
                  <a:moveTo>
                    <a:pt x="20486" y="12032"/>
                  </a:moveTo>
                  <a:lnTo>
                    <a:pt x="19348" y="11613"/>
                  </a:lnTo>
                  <a:cubicBezTo>
                    <a:pt x="19438" y="10784"/>
                    <a:pt x="19409" y="9936"/>
                    <a:pt x="19253" y="9097"/>
                  </a:cubicBezTo>
                  <a:lnTo>
                    <a:pt x="20350" y="8589"/>
                  </a:lnTo>
                  <a:cubicBezTo>
                    <a:pt x="21035" y="8275"/>
                    <a:pt x="21338" y="7461"/>
                    <a:pt x="21020" y="6772"/>
                  </a:cubicBezTo>
                  <a:lnTo>
                    <a:pt x="20382" y="5382"/>
                  </a:lnTo>
                  <a:cubicBezTo>
                    <a:pt x="20064" y="4695"/>
                    <a:pt x="19250" y="4394"/>
                    <a:pt x="18565" y="4709"/>
                  </a:cubicBezTo>
                  <a:lnTo>
                    <a:pt x="17467" y="5218"/>
                  </a:lnTo>
                  <a:cubicBezTo>
                    <a:pt x="16931" y="4550"/>
                    <a:pt x="16307" y="3979"/>
                    <a:pt x="15619" y="3507"/>
                  </a:cubicBezTo>
                  <a:lnTo>
                    <a:pt x="16038" y="2372"/>
                  </a:lnTo>
                  <a:cubicBezTo>
                    <a:pt x="16298" y="1664"/>
                    <a:pt x="15937" y="874"/>
                    <a:pt x="15229" y="612"/>
                  </a:cubicBezTo>
                  <a:lnTo>
                    <a:pt x="13791" y="79"/>
                  </a:lnTo>
                  <a:cubicBezTo>
                    <a:pt x="13103" y="-173"/>
                    <a:pt x="12286" y="204"/>
                    <a:pt x="12032" y="892"/>
                  </a:cubicBezTo>
                  <a:lnTo>
                    <a:pt x="11613" y="2027"/>
                  </a:lnTo>
                  <a:cubicBezTo>
                    <a:pt x="10784" y="1938"/>
                    <a:pt x="9938" y="1968"/>
                    <a:pt x="9097" y="2123"/>
                  </a:cubicBezTo>
                  <a:lnTo>
                    <a:pt x="8592" y="1026"/>
                  </a:lnTo>
                  <a:cubicBezTo>
                    <a:pt x="8277" y="341"/>
                    <a:pt x="7462" y="39"/>
                    <a:pt x="6775" y="353"/>
                  </a:cubicBezTo>
                  <a:lnTo>
                    <a:pt x="5386" y="997"/>
                  </a:lnTo>
                  <a:cubicBezTo>
                    <a:pt x="4698" y="1311"/>
                    <a:pt x="4398" y="2126"/>
                    <a:pt x="4713" y="2814"/>
                  </a:cubicBezTo>
                  <a:lnTo>
                    <a:pt x="5219" y="3912"/>
                  </a:lnTo>
                  <a:cubicBezTo>
                    <a:pt x="4554" y="4450"/>
                    <a:pt x="3982" y="5073"/>
                    <a:pt x="3511" y="5762"/>
                  </a:cubicBezTo>
                  <a:lnTo>
                    <a:pt x="2376" y="5343"/>
                  </a:lnTo>
                  <a:cubicBezTo>
                    <a:pt x="1691" y="5087"/>
                    <a:pt x="871" y="5464"/>
                    <a:pt x="617" y="6151"/>
                  </a:cubicBezTo>
                  <a:lnTo>
                    <a:pt x="85" y="7591"/>
                  </a:lnTo>
                  <a:cubicBezTo>
                    <a:pt x="-42" y="7933"/>
                    <a:pt x="-24" y="8304"/>
                    <a:pt x="126" y="8637"/>
                  </a:cubicBezTo>
                  <a:cubicBezTo>
                    <a:pt x="282" y="8969"/>
                    <a:pt x="554" y="9224"/>
                    <a:pt x="897" y="9348"/>
                  </a:cubicBezTo>
                  <a:lnTo>
                    <a:pt x="2032" y="9770"/>
                  </a:lnTo>
                  <a:cubicBezTo>
                    <a:pt x="1942" y="10599"/>
                    <a:pt x="1971" y="11443"/>
                    <a:pt x="2127" y="12281"/>
                  </a:cubicBezTo>
                  <a:lnTo>
                    <a:pt x="1030" y="12790"/>
                  </a:lnTo>
                  <a:cubicBezTo>
                    <a:pt x="346" y="13107"/>
                    <a:pt x="45" y="13921"/>
                    <a:pt x="360" y="14608"/>
                  </a:cubicBezTo>
                  <a:lnTo>
                    <a:pt x="1001" y="16001"/>
                  </a:lnTo>
                  <a:cubicBezTo>
                    <a:pt x="1316" y="16685"/>
                    <a:pt x="2131" y="16985"/>
                    <a:pt x="2816" y="16671"/>
                  </a:cubicBezTo>
                  <a:lnTo>
                    <a:pt x="3916" y="16164"/>
                  </a:lnTo>
                  <a:cubicBezTo>
                    <a:pt x="4453" y="16829"/>
                    <a:pt x="5076" y="17400"/>
                    <a:pt x="5764" y="17873"/>
                  </a:cubicBezTo>
                  <a:lnTo>
                    <a:pt x="5346" y="19006"/>
                  </a:lnTo>
                  <a:cubicBezTo>
                    <a:pt x="5219" y="19352"/>
                    <a:pt x="5232" y="19725"/>
                    <a:pt x="5386" y="20055"/>
                  </a:cubicBezTo>
                  <a:cubicBezTo>
                    <a:pt x="5536" y="20387"/>
                    <a:pt x="5810" y="20640"/>
                    <a:pt x="6154" y="20769"/>
                  </a:cubicBezTo>
                  <a:lnTo>
                    <a:pt x="7593" y="21299"/>
                  </a:lnTo>
                  <a:cubicBezTo>
                    <a:pt x="7934" y="21427"/>
                    <a:pt x="8305" y="21411"/>
                    <a:pt x="8638" y="21258"/>
                  </a:cubicBezTo>
                  <a:cubicBezTo>
                    <a:pt x="8970" y="21106"/>
                    <a:pt x="9224" y="20831"/>
                    <a:pt x="9352" y="20491"/>
                  </a:cubicBezTo>
                  <a:lnTo>
                    <a:pt x="9770" y="19352"/>
                  </a:lnTo>
                  <a:cubicBezTo>
                    <a:pt x="10596" y="19440"/>
                    <a:pt x="11443" y="19413"/>
                    <a:pt x="12286" y="19256"/>
                  </a:cubicBezTo>
                  <a:lnTo>
                    <a:pt x="12789" y="20355"/>
                  </a:lnTo>
                  <a:cubicBezTo>
                    <a:pt x="13107" y="21038"/>
                    <a:pt x="13921" y="21341"/>
                    <a:pt x="14605" y="21028"/>
                  </a:cubicBezTo>
                  <a:lnTo>
                    <a:pt x="15998" y="20383"/>
                  </a:lnTo>
                  <a:cubicBezTo>
                    <a:pt x="16685" y="20070"/>
                    <a:pt x="16986" y="19253"/>
                    <a:pt x="16668" y="18568"/>
                  </a:cubicBezTo>
                  <a:lnTo>
                    <a:pt x="16162" y="17471"/>
                  </a:lnTo>
                  <a:cubicBezTo>
                    <a:pt x="16830" y="16930"/>
                    <a:pt x="17401" y="16309"/>
                    <a:pt x="17869" y="15621"/>
                  </a:cubicBezTo>
                  <a:lnTo>
                    <a:pt x="19007" y="16038"/>
                  </a:lnTo>
                  <a:cubicBezTo>
                    <a:pt x="19351" y="16167"/>
                    <a:pt x="19724" y="16153"/>
                    <a:pt x="20056" y="16001"/>
                  </a:cubicBezTo>
                  <a:cubicBezTo>
                    <a:pt x="20388" y="15847"/>
                    <a:pt x="20639" y="15573"/>
                    <a:pt x="20766" y="15231"/>
                  </a:cubicBezTo>
                  <a:lnTo>
                    <a:pt x="21295" y="13791"/>
                  </a:lnTo>
                  <a:cubicBezTo>
                    <a:pt x="21558" y="13082"/>
                    <a:pt x="21194" y="12296"/>
                    <a:pt x="20486" y="120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" name="Shape 11282"/>
            <p:cNvSpPr/>
            <p:nvPr/>
          </p:nvSpPr>
          <p:spPr>
            <a:xfrm>
              <a:off x="-2182731" y="2547937"/>
              <a:ext cx="28822" cy="2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17934"/>
                  </a:moveTo>
                  <a:cubicBezTo>
                    <a:pt x="6877" y="17934"/>
                    <a:pt x="3681" y="14731"/>
                    <a:pt x="3681" y="10800"/>
                  </a:cubicBezTo>
                  <a:cubicBezTo>
                    <a:pt x="3681" y="6879"/>
                    <a:pt x="6877" y="3670"/>
                    <a:pt x="10807" y="3670"/>
                  </a:cubicBezTo>
                  <a:cubicBezTo>
                    <a:pt x="14735" y="3670"/>
                    <a:pt x="17921" y="6879"/>
                    <a:pt x="17921" y="10800"/>
                  </a:cubicBezTo>
                  <a:cubicBezTo>
                    <a:pt x="17921" y="14731"/>
                    <a:pt x="14735" y="17934"/>
                    <a:pt x="10807" y="17934"/>
                  </a:cubicBezTo>
                  <a:close/>
                  <a:moveTo>
                    <a:pt x="10807" y="0"/>
                  </a:moveTo>
                  <a:cubicBezTo>
                    <a:pt x="4845" y="0"/>
                    <a:pt x="0" y="4842"/>
                    <a:pt x="0" y="10800"/>
                  </a:cubicBezTo>
                  <a:cubicBezTo>
                    <a:pt x="0" y="16758"/>
                    <a:pt x="4845" y="21600"/>
                    <a:pt x="10807" y="21600"/>
                  </a:cubicBezTo>
                  <a:cubicBezTo>
                    <a:pt x="16759" y="21600"/>
                    <a:pt x="21600" y="16758"/>
                    <a:pt x="21600" y="10800"/>
                  </a:cubicBezTo>
                  <a:cubicBezTo>
                    <a:pt x="21600" y="4842"/>
                    <a:pt x="16759" y="0"/>
                    <a:pt x="1080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" name="Shape 11283"/>
            <p:cNvSpPr/>
            <p:nvPr/>
          </p:nvSpPr>
          <p:spPr>
            <a:xfrm>
              <a:off x="-2082719" y="2628900"/>
              <a:ext cx="1341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54" y="0"/>
                    <a:pt x="0" y="4839"/>
                    <a:pt x="0" y="10819"/>
                  </a:cubicBezTo>
                  <a:cubicBezTo>
                    <a:pt x="0" y="16776"/>
                    <a:pt x="4854" y="21600"/>
                    <a:pt x="10802" y="21600"/>
                  </a:cubicBezTo>
                  <a:cubicBezTo>
                    <a:pt x="16772" y="21600"/>
                    <a:pt x="21600" y="16776"/>
                    <a:pt x="21600" y="10819"/>
                  </a:cubicBezTo>
                  <a:cubicBezTo>
                    <a:pt x="21600" y="4839"/>
                    <a:pt x="16772" y="0"/>
                    <a:pt x="1080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" name="Shape 11284"/>
            <p:cNvSpPr/>
            <p:nvPr/>
          </p:nvSpPr>
          <p:spPr>
            <a:xfrm>
              <a:off x="-2097006" y="2614613"/>
              <a:ext cx="34634" cy="3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3" h="18966" extrusionOk="0">
                  <a:moveTo>
                    <a:pt x="9480" y="15054"/>
                  </a:moveTo>
                  <a:cubicBezTo>
                    <a:pt x="6419" y="15054"/>
                    <a:pt x="3918" y="12557"/>
                    <a:pt x="3918" y="9497"/>
                  </a:cubicBezTo>
                  <a:cubicBezTo>
                    <a:pt x="3918" y="6427"/>
                    <a:pt x="6419" y="3930"/>
                    <a:pt x="9480" y="3930"/>
                  </a:cubicBezTo>
                  <a:cubicBezTo>
                    <a:pt x="12540" y="3930"/>
                    <a:pt x="15040" y="6427"/>
                    <a:pt x="15040" y="9497"/>
                  </a:cubicBezTo>
                  <a:cubicBezTo>
                    <a:pt x="15040" y="12557"/>
                    <a:pt x="12548" y="15054"/>
                    <a:pt x="9480" y="15054"/>
                  </a:cubicBezTo>
                  <a:close/>
                  <a:moveTo>
                    <a:pt x="5511" y="871"/>
                  </a:moveTo>
                  <a:cubicBezTo>
                    <a:pt x="759" y="3064"/>
                    <a:pt x="-1321" y="8697"/>
                    <a:pt x="874" y="13449"/>
                  </a:cubicBezTo>
                  <a:cubicBezTo>
                    <a:pt x="3060" y="18206"/>
                    <a:pt x="8688" y="20282"/>
                    <a:pt x="13447" y="18099"/>
                  </a:cubicBezTo>
                  <a:cubicBezTo>
                    <a:pt x="18200" y="15910"/>
                    <a:pt x="20279" y="10272"/>
                    <a:pt x="18093" y="5520"/>
                  </a:cubicBezTo>
                  <a:cubicBezTo>
                    <a:pt x="15898" y="764"/>
                    <a:pt x="10272" y="-1318"/>
                    <a:pt x="5511" y="8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" name="Shape 11285"/>
            <p:cNvSpPr/>
            <p:nvPr/>
          </p:nvSpPr>
          <p:spPr>
            <a:xfrm>
              <a:off x="-2058906" y="2600325"/>
              <a:ext cx="15718" cy="1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09"/>
                  </a:moveTo>
                  <a:cubicBezTo>
                    <a:pt x="3480" y="13633"/>
                    <a:pt x="6628" y="17291"/>
                    <a:pt x="9341" y="21600"/>
                  </a:cubicBezTo>
                  <a:lnTo>
                    <a:pt x="14911" y="18332"/>
                  </a:lnTo>
                  <a:cubicBezTo>
                    <a:pt x="16672" y="17291"/>
                    <a:pt x="18599" y="17291"/>
                    <a:pt x="20296" y="18137"/>
                  </a:cubicBezTo>
                  <a:lnTo>
                    <a:pt x="21600" y="13666"/>
                  </a:lnTo>
                  <a:cubicBezTo>
                    <a:pt x="19095" y="11511"/>
                    <a:pt x="16858" y="8861"/>
                    <a:pt x="14911" y="5813"/>
                  </a:cubicBezTo>
                  <a:lnTo>
                    <a:pt x="10936" y="8146"/>
                  </a:lnTo>
                  <a:cubicBezTo>
                    <a:pt x="8450" y="9593"/>
                    <a:pt x="5513" y="8219"/>
                    <a:pt x="4372" y="5057"/>
                  </a:cubicBezTo>
                  <a:lnTo>
                    <a:pt x="2550" y="0"/>
                  </a:lnTo>
                  <a:cubicBezTo>
                    <a:pt x="2569" y="1106"/>
                    <a:pt x="2445" y="2219"/>
                    <a:pt x="2135" y="3325"/>
                  </a:cubicBezTo>
                  <a:cubicBezTo>
                    <a:pt x="2135" y="3325"/>
                    <a:pt x="0" y="10609"/>
                    <a:pt x="0" y="106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" name="Shape 11286"/>
            <p:cNvSpPr/>
            <p:nvPr/>
          </p:nvSpPr>
          <p:spPr>
            <a:xfrm>
              <a:off x="-2277981" y="2438400"/>
              <a:ext cx="287158" cy="24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83" extrusionOk="0">
                  <a:moveTo>
                    <a:pt x="20615" y="13948"/>
                  </a:moveTo>
                  <a:lnTo>
                    <a:pt x="20511" y="14277"/>
                  </a:lnTo>
                  <a:cubicBezTo>
                    <a:pt x="20485" y="14355"/>
                    <a:pt x="20436" y="14418"/>
                    <a:pt x="20370" y="14454"/>
                  </a:cubicBezTo>
                  <a:cubicBezTo>
                    <a:pt x="20306" y="14489"/>
                    <a:pt x="20231" y="14491"/>
                    <a:pt x="20163" y="14462"/>
                  </a:cubicBezTo>
                  <a:lnTo>
                    <a:pt x="19939" y="14367"/>
                  </a:lnTo>
                  <a:cubicBezTo>
                    <a:pt x="19847" y="14524"/>
                    <a:pt x="19734" y="14668"/>
                    <a:pt x="19603" y="14790"/>
                  </a:cubicBezTo>
                  <a:lnTo>
                    <a:pt x="19703" y="15042"/>
                  </a:lnTo>
                  <a:cubicBezTo>
                    <a:pt x="19765" y="15199"/>
                    <a:pt x="19705" y="15385"/>
                    <a:pt x="19571" y="15457"/>
                  </a:cubicBezTo>
                  <a:lnTo>
                    <a:pt x="19295" y="15605"/>
                  </a:lnTo>
                  <a:cubicBezTo>
                    <a:pt x="19161" y="15677"/>
                    <a:pt x="19000" y="15608"/>
                    <a:pt x="18937" y="15451"/>
                  </a:cubicBezTo>
                  <a:lnTo>
                    <a:pt x="18837" y="15199"/>
                  </a:lnTo>
                  <a:cubicBezTo>
                    <a:pt x="18671" y="15236"/>
                    <a:pt x="18505" y="15242"/>
                    <a:pt x="18341" y="15221"/>
                  </a:cubicBezTo>
                  <a:lnTo>
                    <a:pt x="18258" y="15481"/>
                  </a:lnTo>
                  <a:cubicBezTo>
                    <a:pt x="18234" y="15560"/>
                    <a:pt x="18184" y="15622"/>
                    <a:pt x="18118" y="15659"/>
                  </a:cubicBezTo>
                  <a:cubicBezTo>
                    <a:pt x="18053" y="15692"/>
                    <a:pt x="17979" y="15696"/>
                    <a:pt x="17911" y="15667"/>
                  </a:cubicBezTo>
                  <a:lnTo>
                    <a:pt x="17802" y="15621"/>
                  </a:lnTo>
                  <a:lnTo>
                    <a:pt x="17864" y="15775"/>
                  </a:lnTo>
                  <a:cubicBezTo>
                    <a:pt x="17951" y="15996"/>
                    <a:pt x="17867" y="16257"/>
                    <a:pt x="17679" y="16358"/>
                  </a:cubicBezTo>
                  <a:lnTo>
                    <a:pt x="17376" y="16519"/>
                  </a:lnTo>
                  <a:cubicBezTo>
                    <a:pt x="17418" y="16788"/>
                    <a:pt x="17428" y="17059"/>
                    <a:pt x="17402" y="17324"/>
                  </a:cubicBezTo>
                  <a:lnTo>
                    <a:pt x="17716" y="17458"/>
                  </a:lnTo>
                  <a:cubicBezTo>
                    <a:pt x="17910" y="17543"/>
                    <a:pt x="18011" y="17794"/>
                    <a:pt x="17939" y="18022"/>
                  </a:cubicBezTo>
                  <a:lnTo>
                    <a:pt x="17793" y="18483"/>
                  </a:lnTo>
                  <a:cubicBezTo>
                    <a:pt x="17758" y="18591"/>
                    <a:pt x="17688" y="18680"/>
                    <a:pt x="17596" y="18728"/>
                  </a:cubicBezTo>
                  <a:cubicBezTo>
                    <a:pt x="17504" y="18778"/>
                    <a:pt x="17402" y="18782"/>
                    <a:pt x="17308" y="18742"/>
                  </a:cubicBezTo>
                  <a:lnTo>
                    <a:pt x="16994" y="18607"/>
                  </a:lnTo>
                  <a:cubicBezTo>
                    <a:pt x="16864" y="18828"/>
                    <a:pt x="16706" y="19026"/>
                    <a:pt x="16523" y="19200"/>
                  </a:cubicBezTo>
                  <a:lnTo>
                    <a:pt x="16662" y="19551"/>
                  </a:lnTo>
                  <a:cubicBezTo>
                    <a:pt x="16749" y="19770"/>
                    <a:pt x="16667" y="20031"/>
                    <a:pt x="16478" y="20132"/>
                  </a:cubicBezTo>
                  <a:lnTo>
                    <a:pt x="16094" y="20339"/>
                  </a:lnTo>
                  <a:cubicBezTo>
                    <a:pt x="15905" y="20439"/>
                    <a:pt x="15680" y="20342"/>
                    <a:pt x="15593" y="20123"/>
                  </a:cubicBezTo>
                  <a:lnTo>
                    <a:pt x="15454" y="19772"/>
                  </a:lnTo>
                  <a:cubicBezTo>
                    <a:pt x="15221" y="19821"/>
                    <a:pt x="14988" y="19831"/>
                    <a:pt x="14760" y="19802"/>
                  </a:cubicBezTo>
                  <a:lnTo>
                    <a:pt x="14645" y="20167"/>
                  </a:lnTo>
                  <a:cubicBezTo>
                    <a:pt x="14609" y="20275"/>
                    <a:pt x="14539" y="20363"/>
                    <a:pt x="14448" y="20411"/>
                  </a:cubicBezTo>
                  <a:cubicBezTo>
                    <a:pt x="14356" y="20462"/>
                    <a:pt x="14253" y="20465"/>
                    <a:pt x="14160" y="20425"/>
                  </a:cubicBezTo>
                  <a:lnTo>
                    <a:pt x="13763" y="20255"/>
                  </a:lnTo>
                  <a:cubicBezTo>
                    <a:pt x="13668" y="20214"/>
                    <a:pt x="13592" y="20133"/>
                    <a:pt x="13550" y="20028"/>
                  </a:cubicBezTo>
                  <a:cubicBezTo>
                    <a:pt x="13509" y="19921"/>
                    <a:pt x="13504" y="19802"/>
                    <a:pt x="13539" y="19691"/>
                  </a:cubicBezTo>
                  <a:lnTo>
                    <a:pt x="13655" y="19328"/>
                  </a:lnTo>
                  <a:cubicBezTo>
                    <a:pt x="13465" y="19177"/>
                    <a:pt x="13294" y="18995"/>
                    <a:pt x="13146" y="18782"/>
                  </a:cubicBezTo>
                  <a:lnTo>
                    <a:pt x="12841" y="18943"/>
                  </a:lnTo>
                  <a:cubicBezTo>
                    <a:pt x="12653" y="19045"/>
                    <a:pt x="12428" y="18949"/>
                    <a:pt x="12341" y="18729"/>
                  </a:cubicBezTo>
                  <a:lnTo>
                    <a:pt x="12164" y="18283"/>
                  </a:lnTo>
                  <a:cubicBezTo>
                    <a:pt x="12077" y="18064"/>
                    <a:pt x="12160" y="17803"/>
                    <a:pt x="12348" y="17702"/>
                  </a:cubicBezTo>
                  <a:lnTo>
                    <a:pt x="12653" y="17539"/>
                  </a:lnTo>
                  <a:cubicBezTo>
                    <a:pt x="12609" y="17270"/>
                    <a:pt x="12601" y="16999"/>
                    <a:pt x="12626" y="16734"/>
                  </a:cubicBezTo>
                  <a:lnTo>
                    <a:pt x="12312" y="16599"/>
                  </a:lnTo>
                  <a:cubicBezTo>
                    <a:pt x="12219" y="16559"/>
                    <a:pt x="12143" y="16478"/>
                    <a:pt x="12100" y="16372"/>
                  </a:cubicBezTo>
                  <a:cubicBezTo>
                    <a:pt x="12058" y="16265"/>
                    <a:pt x="12053" y="16146"/>
                    <a:pt x="12089" y="16037"/>
                  </a:cubicBezTo>
                  <a:lnTo>
                    <a:pt x="12235" y="15577"/>
                  </a:lnTo>
                  <a:cubicBezTo>
                    <a:pt x="12306" y="15356"/>
                    <a:pt x="12532" y="15236"/>
                    <a:pt x="12721" y="15317"/>
                  </a:cubicBezTo>
                  <a:lnTo>
                    <a:pt x="13034" y="15452"/>
                  </a:lnTo>
                  <a:cubicBezTo>
                    <a:pt x="13164" y="15232"/>
                    <a:pt x="13321" y="15031"/>
                    <a:pt x="13505" y="14859"/>
                  </a:cubicBezTo>
                  <a:lnTo>
                    <a:pt x="13365" y="14507"/>
                  </a:lnTo>
                  <a:cubicBezTo>
                    <a:pt x="13278" y="14289"/>
                    <a:pt x="13362" y="14026"/>
                    <a:pt x="13550" y="13926"/>
                  </a:cubicBezTo>
                  <a:lnTo>
                    <a:pt x="13934" y="13721"/>
                  </a:lnTo>
                  <a:cubicBezTo>
                    <a:pt x="14123" y="13620"/>
                    <a:pt x="14347" y="13716"/>
                    <a:pt x="14434" y="13936"/>
                  </a:cubicBezTo>
                  <a:lnTo>
                    <a:pt x="14574" y="14287"/>
                  </a:lnTo>
                  <a:cubicBezTo>
                    <a:pt x="14806" y="14236"/>
                    <a:pt x="15039" y="14228"/>
                    <a:pt x="15269" y="14257"/>
                  </a:cubicBezTo>
                  <a:lnTo>
                    <a:pt x="15384" y="13893"/>
                  </a:lnTo>
                  <a:cubicBezTo>
                    <a:pt x="15454" y="13674"/>
                    <a:pt x="15679" y="13552"/>
                    <a:pt x="15869" y="13633"/>
                  </a:cubicBezTo>
                  <a:lnTo>
                    <a:pt x="16266" y="13803"/>
                  </a:lnTo>
                  <a:cubicBezTo>
                    <a:pt x="16353" y="13841"/>
                    <a:pt x="16419" y="13913"/>
                    <a:pt x="16462" y="14000"/>
                  </a:cubicBezTo>
                  <a:cubicBezTo>
                    <a:pt x="16463" y="13883"/>
                    <a:pt x="16519" y="13771"/>
                    <a:pt x="16617" y="13718"/>
                  </a:cubicBezTo>
                  <a:lnTo>
                    <a:pt x="16833" y="13603"/>
                  </a:lnTo>
                  <a:cubicBezTo>
                    <a:pt x="16802" y="13410"/>
                    <a:pt x="16797" y="13215"/>
                    <a:pt x="16815" y="13027"/>
                  </a:cubicBezTo>
                  <a:lnTo>
                    <a:pt x="16590" y="12931"/>
                  </a:lnTo>
                  <a:cubicBezTo>
                    <a:pt x="16523" y="12903"/>
                    <a:pt x="16469" y="12844"/>
                    <a:pt x="16438" y="12768"/>
                  </a:cubicBezTo>
                  <a:cubicBezTo>
                    <a:pt x="16408" y="12692"/>
                    <a:pt x="16406" y="12607"/>
                    <a:pt x="16431" y="12528"/>
                  </a:cubicBezTo>
                  <a:lnTo>
                    <a:pt x="16536" y="12199"/>
                  </a:lnTo>
                  <a:cubicBezTo>
                    <a:pt x="16585" y="12041"/>
                    <a:pt x="16747" y="11954"/>
                    <a:pt x="16883" y="12012"/>
                  </a:cubicBezTo>
                  <a:lnTo>
                    <a:pt x="17107" y="12109"/>
                  </a:lnTo>
                  <a:cubicBezTo>
                    <a:pt x="17199" y="11951"/>
                    <a:pt x="17312" y="11809"/>
                    <a:pt x="17443" y="11686"/>
                  </a:cubicBezTo>
                  <a:lnTo>
                    <a:pt x="17343" y="11434"/>
                  </a:lnTo>
                  <a:cubicBezTo>
                    <a:pt x="17281" y="11277"/>
                    <a:pt x="17341" y="11090"/>
                    <a:pt x="17476" y="11018"/>
                  </a:cubicBezTo>
                  <a:lnTo>
                    <a:pt x="17750" y="10871"/>
                  </a:lnTo>
                  <a:cubicBezTo>
                    <a:pt x="17885" y="10798"/>
                    <a:pt x="18046" y="10866"/>
                    <a:pt x="18108" y="11025"/>
                  </a:cubicBezTo>
                  <a:lnTo>
                    <a:pt x="18209" y="11277"/>
                  </a:lnTo>
                  <a:cubicBezTo>
                    <a:pt x="18375" y="11240"/>
                    <a:pt x="18541" y="11235"/>
                    <a:pt x="18705" y="11254"/>
                  </a:cubicBezTo>
                  <a:lnTo>
                    <a:pt x="18788" y="10994"/>
                  </a:lnTo>
                  <a:cubicBezTo>
                    <a:pt x="18837" y="10836"/>
                    <a:pt x="18999" y="10750"/>
                    <a:pt x="19135" y="10809"/>
                  </a:cubicBezTo>
                  <a:lnTo>
                    <a:pt x="19418" y="10930"/>
                  </a:lnTo>
                  <a:cubicBezTo>
                    <a:pt x="19558" y="10990"/>
                    <a:pt x="19630" y="11170"/>
                    <a:pt x="19578" y="11333"/>
                  </a:cubicBezTo>
                  <a:lnTo>
                    <a:pt x="19495" y="11592"/>
                  </a:lnTo>
                  <a:cubicBezTo>
                    <a:pt x="19631" y="11702"/>
                    <a:pt x="19754" y="11831"/>
                    <a:pt x="19860" y="11983"/>
                  </a:cubicBezTo>
                  <a:lnTo>
                    <a:pt x="20077" y="11868"/>
                  </a:lnTo>
                  <a:cubicBezTo>
                    <a:pt x="20212" y="11796"/>
                    <a:pt x="20372" y="11865"/>
                    <a:pt x="20435" y="12022"/>
                  </a:cubicBezTo>
                  <a:lnTo>
                    <a:pt x="20561" y="12340"/>
                  </a:lnTo>
                  <a:cubicBezTo>
                    <a:pt x="20624" y="12498"/>
                    <a:pt x="20564" y="12684"/>
                    <a:pt x="20429" y="12756"/>
                  </a:cubicBezTo>
                  <a:lnTo>
                    <a:pt x="20213" y="12872"/>
                  </a:lnTo>
                  <a:cubicBezTo>
                    <a:pt x="20243" y="13065"/>
                    <a:pt x="20249" y="13259"/>
                    <a:pt x="20231" y="13449"/>
                  </a:cubicBezTo>
                  <a:lnTo>
                    <a:pt x="20456" y="13544"/>
                  </a:lnTo>
                  <a:cubicBezTo>
                    <a:pt x="20595" y="13605"/>
                    <a:pt x="20667" y="13786"/>
                    <a:pt x="20615" y="13948"/>
                  </a:cubicBezTo>
                  <a:close/>
                  <a:moveTo>
                    <a:pt x="11350" y="15258"/>
                  </a:moveTo>
                  <a:lnTo>
                    <a:pt x="11204" y="15721"/>
                  </a:lnTo>
                  <a:cubicBezTo>
                    <a:pt x="11084" y="16099"/>
                    <a:pt x="11097" y="16510"/>
                    <a:pt x="11244" y="16880"/>
                  </a:cubicBezTo>
                  <a:cubicBezTo>
                    <a:pt x="11297" y="17014"/>
                    <a:pt x="11367" y="17135"/>
                    <a:pt x="11449" y="17246"/>
                  </a:cubicBezTo>
                  <a:cubicBezTo>
                    <a:pt x="11431" y="17273"/>
                    <a:pt x="11417" y="17302"/>
                    <a:pt x="11400" y="17332"/>
                  </a:cubicBezTo>
                  <a:lnTo>
                    <a:pt x="1468" y="17332"/>
                  </a:lnTo>
                  <a:lnTo>
                    <a:pt x="1468" y="5257"/>
                  </a:lnTo>
                  <a:lnTo>
                    <a:pt x="14929" y="5257"/>
                  </a:lnTo>
                  <a:lnTo>
                    <a:pt x="14929" y="12906"/>
                  </a:lnTo>
                  <a:cubicBezTo>
                    <a:pt x="14906" y="12926"/>
                    <a:pt x="14882" y="12944"/>
                    <a:pt x="14861" y="12966"/>
                  </a:cubicBezTo>
                  <a:cubicBezTo>
                    <a:pt x="14493" y="12643"/>
                    <a:pt x="13966" y="12566"/>
                    <a:pt x="13531" y="12798"/>
                  </a:cubicBezTo>
                  <a:lnTo>
                    <a:pt x="13146" y="13004"/>
                  </a:lnTo>
                  <a:cubicBezTo>
                    <a:pt x="12697" y="13245"/>
                    <a:pt x="12421" y="13748"/>
                    <a:pt x="12392" y="14287"/>
                  </a:cubicBezTo>
                  <a:cubicBezTo>
                    <a:pt x="11921" y="14367"/>
                    <a:pt x="11517" y="14738"/>
                    <a:pt x="11350" y="15258"/>
                  </a:cubicBezTo>
                  <a:close/>
                  <a:moveTo>
                    <a:pt x="9850" y="1564"/>
                  </a:moveTo>
                  <a:cubicBezTo>
                    <a:pt x="10357" y="1564"/>
                    <a:pt x="10768" y="2040"/>
                    <a:pt x="10768" y="2628"/>
                  </a:cubicBezTo>
                  <a:cubicBezTo>
                    <a:pt x="10768" y="3217"/>
                    <a:pt x="10358" y="3693"/>
                    <a:pt x="9850" y="3693"/>
                  </a:cubicBezTo>
                  <a:cubicBezTo>
                    <a:pt x="9344" y="3693"/>
                    <a:pt x="8932" y="3217"/>
                    <a:pt x="8932" y="2628"/>
                  </a:cubicBezTo>
                  <a:cubicBezTo>
                    <a:pt x="8932" y="2040"/>
                    <a:pt x="9344" y="1564"/>
                    <a:pt x="9850" y="1564"/>
                  </a:cubicBezTo>
                  <a:close/>
                  <a:moveTo>
                    <a:pt x="13338" y="1564"/>
                  </a:moveTo>
                  <a:cubicBezTo>
                    <a:pt x="13845" y="1564"/>
                    <a:pt x="14256" y="2040"/>
                    <a:pt x="14256" y="2628"/>
                  </a:cubicBezTo>
                  <a:cubicBezTo>
                    <a:pt x="14256" y="3217"/>
                    <a:pt x="13845" y="3693"/>
                    <a:pt x="13338" y="3693"/>
                  </a:cubicBezTo>
                  <a:cubicBezTo>
                    <a:pt x="12831" y="3693"/>
                    <a:pt x="12421" y="3217"/>
                    <a:pt x="12421" y="2628"/>
                  </a:cubicBezTo>
                  <a:cubicBezTo>
                    <a:pt x="12421" y="2040"/>
                    <a:pt x="12831" y="1564"/>
                    <a:pt x="13338" y="1564"/>
                  </a:cubicBezTo>
                  <a:close/>
                  <a:moveTo>
                    <a:pt x="21363" y="13164"/>
                  </a:moveTo>
                  <a:cubicBezTo>
                    <a:pt x="21385" y="13114"/>
                    <a:pt x="21404" y="13061"/>
                    <a:pt x="21422" y="13007"/>
                  </a:cubicBezTo>
                  <a:cubicBezTo>
                    <a:pt x="21532" y="12660"/>
                    <a:pt x="21520" y="12283"/>
                    <a:pt x="21386" y="11946"/>
                  </a:cubicBezTo>
                  <a:lnTo>
                    <a:pt x="21260" y="11627"/>
                  </a:lnTo>
                  <a:cubicBezTo>
                    <a:pt x="21104" y="11235"/>
                    <a:pt x="20801" y="10954"/>
                    <a:pt x="20447" y="10857"/>
                  </a:cubicBezTo>
                  <a:cubicBezTo>
                    <a:pt x="20338" y="10463"/>
                    <a:pt x="20081" y="10130"/>
                    <a:pt x="19722" y="9976"/>
                  </a:cubicBezTo>
                  <a:lnTo>
                    <a:pt x="19441" y="9854"/>
                  </a:lnTo>
                  <a:cubicBezTo>
                    <a:pt x="19096" y="9707"/>
                    <a:pt x="18698" y="9763"/>
                    <a:pt x="18398" y="9978"/>
                  </a:cubicBezTo>
                  <a:cubicBezTo>
                    <a:pt x="18081" y="9788"/>
                    <a:pt x="17682" y="9771"/>
                    <a:pt x="17346" y="9950"/>
                  </a:cubicBezTo>
                  <a:lnTo>
                    <a:pt x="17071" y="10096"/>
                  </a:lnTo>
                  <a:cubicBezTo>
                    <a:pt x="16725" y="10283"/>
                    <a:pt x="16489" y="10639"/>
                    <a:pt x="16409" y="11043"/>
                  </a:cubicBezTo>
                  <a:cubicBezTo>
                    <a:pt x="16405" y="11043"/>
                    <a:pt x="16401" y="11045"/>
                    <a:pt x="16398" y="11046"/>
                  </a:cubicBezTo>
                  <a:lnTo>
                    <a:pt x="16398" y="852"/>
                  </a:lnTo>
                  <a:cubicBezTo>
                    <a:pt x="16398" y="382"/>
                    <a:pt x="16069" y="0"/>
                    <a:pt x="15663" y="0"/>
                  </a:cubicBezTo>
                  <a:lnTo>
                    <a:pt x="735" y="0"/>
                  </a:lnTo>
                  <a:cubicBezTo>
                    <a:pt x="329" y="0"/>
                    <a:pt x="0" y="382"/>
                    <a:pt x="0" y="852"/>
                  </a:cubicBezTo>
                  <a:lnTo>
                    <a:pt x="0" y="18185"/>
                  </a:lnTo>
                  <a:cubicBezTo>
                    <a:pt x="0" y="18656"/>
                    <a:pt x="329" y="19038"/>
                    <a:pt x="735" y="19038"/>
                  </a:cubicBezTo>
                  <a:lnTo>
                    <a:pt x="11406" y="19038"/>
                  </a:lnTo>
                  <a:lnTo>
                    <a:pt x="11485" y="19234"/>
                  </a:lnTo>
                  <a:cubicBezTo>
                    <a:pt x="11685" y="19740"/>
                    <a:pt x="12111" y="20075"/>
                    <a:pt x="12586" y="20110"/>
                  </a:cubicBezTo>
                  <a:cubicBezTo>
                    <a:pt x="12604" y="20253"/>
                    <a:pt x="12639" y="20395"/>
                    <a:pt x="12693" y="20530"/>
                  </a:cubicBezTo>
                  <a:cubicBezTo>
                    <a:pt x="12838" y="20899"/>
                    <a:pt x="13099" y="21179"/>
                    <a:pt x="13426" y="21319"/>
                  </a:cubicBezTo>
                  <a:lnTo>
                    <a:pt x="13824" y="21489"/>
                  </a:lnTo>
                  <a:cubicBezTo>
                    <a:pt x="13969" y="21551"/>
                    <a:pt x="14120" y="21583"/>
                    <a:pt x="14275" y="21583"/>
                  </a:cubicBezTo>
                  <a:cubicBezTo>
                    <a:pt x="14464" y="21583"/>
                    <a:pt x="14647" y="21535"/>
                    <a:pt x="14817" y="21445"/>
                  </a:cubicBezTo>
                  <a:cubicBezTo>
                    <a:pt x="14935" y="21382"/>
                    <a:pt x="15042" y="21301"/>
                    <a:pt x="15137" y="21203"/>
                  </a:cubicBezTo>
                  <a:cubicBezTo>
                    <a:pt x="15506" y="21524"/>
                    <a:pt x="16032" y="21600"/>
                    <a:pt x="16466" y="21369"/>
                  </a:cubicBezTo>
                  <a:lnTo>
                    <a:pt x="16849" y="21164"/>
                  </a:lnTo>
                  <a:cubicBezTo>
                    <a:pt x="17165" y="20995"/>
                    <a:pt x="17406" y="20692"/>
                    <a:pt x="17527" y="20312"/>
                  </a:cubicBezTo>
                  <a:cubicBezTo>
                    <a:pt x="17571" y="20173"/>
                    <a:pt x="17597" y="20029"/>
                    <a:pt x="17605" y="19883"/>
                  </a:cubicBezTo>
                  <a:cubicBezTo>
                    <a:pt x="17731" y="19863"/>
                    <a:pt x="17851" y="19821"/>
                    <a:pt x="17966" y="19761"/>
                  </a:cubicBezTo>
                  <a:cubicBezTo>
                    <a:pt x="18282" y="19593"/>
                    <a:pt x="18523" y="19290"/>
                    <a:pt x="18645" y="18909"/>
                  </a:cubicBezTo>
                  <a:lnTo>
                    <a:pt x="18792" y="18447"/>
                  </a:lnTo>
                  <a:cubicBezTo>
                    <a:pt x="18963" y="17909"/>
                    <a:pt x="18852" y="17329"/>
                    <a:pt x="18547" y="16923"/>
                  </a:cubicBezTo>
                  <a:cubicBezTo>
                    <a:pt x="18601" y="16839"/>
                    <a:pt x="18650" y="16744"/>
                    <a:pt x="18688" y="16646"/>
                  </a:cubicBezTo>
                  <a:cubicBezTo>
                    <a:pt x="18991" y="16800"/>
                    <a:pt x="19357" y="16801"/>
                    <a:pt x="19667" y="16635"/>
                  </a:cubicBezTo>
                  <a:lnTo>
                    <a:pt x="19941" y="16489"/>
                  </a:lnTo>
                  <a:cubicBezTo>
                    <a:pt x="20231" y="16334"/>
                    <a:pt x="20451" y="16057"/>
                    <a:pt x="20562" y="15709"/>
                  </a:cubicBezTo>
                  <a:cubicBezTo>
                    <a:pt x="20579" y="15656"/>
                    <a:pt x="20594" y="15601"/>
                    <a:pt x="20605" y="15547"/>
                  </a:cubicBezTo>
                  <a:cubicBezTo>
                    <a:pt x="20650" y="15530"/>
                    <a:pt x="20695" y="15509"/>
                    <a:pt x="20738" y="15486"/>
                  </a:cubicBezTo>
                  <a:cubicBezTo>
                    <a:pt x="21028" y="15333"/>
                    <a:pt x="21250" y="15058"/>
                    <a:pt x="21364" y="14703"/>
                  </a:cubicBezTo>
                  <a:lnTo>
                    <a:pt x="21468" y="14375"/>
                  </a:lnTo>
                  <a:cubicBezTo>
                    <a:pt x="21600" y="13959"/>
                    <a:pt x="21549" y="13515"/>
                    <a:pt x="21363" y="1316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11287"/>
            <p:cNvSpPr/>
            <p:nvPr/>
          </p:nvSpPr>
          <p:spPr>
            <a:xfrm>
              <a:off x="-2035093" y="2586037"/>
              <a:ext cx="9583" cy="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22" y="0"/>
                    <a:pt x="0" y="4831"/>
                    <a:pt x="0" y="10805"/>
                  </a:cubicBezTo>
                  <a:cubicBezTo>
                    <a:pt x="0" y="16758"/>
                    <a:pt x="4822" y="21600"/>
                    <a:pt x="10803" y="21600"/>
                  </a:cubicBezTo>
                  <a:cubicBezTo>
                    <a:pt x="16778" y="21600"/>
                    <a:pt x="21600" y="16758"/>
                    <a:pt x="21600" y="10805"/>
                  </a:cubicBezTo>
                  <a:cubicBezTo>
                    <a:pt x="21600" y="4831"/>
                    <a:pt x="16778" y="0"/>
                    <a:pt x="1080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Shape 11288"/>
            <p:cNvSpPr/>
            <p:nvPr/>
          </p:nvSpPr>
          <p:spPr>
            <a:xfrm>
              <a:off x="-2044619" y="2576512"/>
              <a:ext cx="24775" cy="2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2" h="18962" extrusionOk="0">
                  <a:moveTo>
                    <a:pt x="9477" y="15045"/>
                  </a:moveTo>
                  <a:cubicBezTo>
                    <a:pt x="6408" y="15045"/>
                    <a:pt x="3916" y="12549"/>
                    <a:pt x="3916" y="9488"/>
                  </a:cubicBezTo>
                  <a:cubicBezTo>
                    <a:pt x="3916" y="6416"/>
                    <a:pt x="6408" y="3928"/>
                    <a:pt x="9477" y="3928"/>
                  </a:cubicBezTo>
                  <a:cubicBezTo>
                    <a:pt x="12543" y="3928"/>
                    <a:pt x="15035" y="6430"/>
                    <a:pt x="15035" y="9488"/>
                  </a:cubicBezTo>
                  <a:cubicBezTo>
                    <a:pt x="15035" y="12549"/>
                    <a:pt x="12543" y="15045"/>
                    <a:pt x="9477" y="15045"/>
                  </a:cubicBezTo>
                  <a:close/>
                  <a:moveTo>
                    <a:pt x="5508" y="874"/>
                  </a:moveTo>
                  <a:cubicBezTo>
                    <a:pt x="757" y="3063"/>
                    <a:pt x="-1318" y="8684"/>
                    <a:pt x="873" y="13446"/>
                  </a:cubicBezTo>
                  <a:cubicBezTo>
                    <a:pt x="3064" y="18202"/>
                    <a:pt x="8692" y="20281"/>
                    <a:pt x="13444" y="18088"/>
                  </a:cubicBezTo>
                  <a:cubicBezTo>
                    <a:pt x="18194" y="15896"/>
                    <a:pt x="20282" y="10264"/>
                    <a:pt x="18091" y="5516"/>
                  </a:cubicBezTo>
                  <a:cubicBezTo>
                    <a:pt x="15900" y="756"/>
                    <a:pt x="10272" y="-1319"/>
                    <a:pt x="5508" y="8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11289"/>
            <p:cNvSpPr/>
            <p:nvPr/>
          </p:nvSpPr>
          <p:spPr>
            <a:xfrm>
              <a:off x="-2058906" y="2600325"/>
              <a:ext cx="665" cy="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0618" y="13994"/>
                    <a:pt x="12764" y="6693"/>
                    <a:pt x="0" y="0"/>
                  </a:cubicBezTo>
                  <a:cubicBezTo>
                    <a:pt x="0" y="4868"/>
                    <a:pt x="2492" y="9822"/>
                    <a:pt x="9818" y="14429"/>
                  </a:cubicBezTo>
                  <a:cubicBezTo>
                    <a:pt x="9818" y="14429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7" name="Group 92"/>
          <p:cNvGrpSpPr>
            <a:grpSpLocks noChangeAspect="1"/>
          </p:cNvGrpSpPr>
          <p:nvPr/>
        </p:nvGrpSpPr>
        <p:grpSpPr>
          <a:xfrm>
            <a:off x="7864306" y="2845322"/>
            <a:ext cx="1015223" cy="677966"/>
            <a:chOff x="5200650" y="3681413"/>
            <a:chExt cx="309473" cy="206666"/>
          </a:xfrm>
          <a:solidFill>
            <a:schemeClr val="bg1">
              <a:lumMod val="65000"/>
            </a:schemeClr>
          </a:solidFill>
        </p:grpSpPr>
        <p:sp>
          <p:nvSpPr>
            <p:cNvPr id="38" name="Shape 11210"/>
            <p:cNvSpPr/>
            <p:nvPr/>
          </p:nvSpPr>
          <p:spPr>
            <a:xfrm>
              <a:off x="5200650" y="3857625"/>
              <a:ext cx="309473" cy="3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2404" y="14561"/>
                  </a:moveTo>
                  <a:lnTo>
                    <a:pt x="9189" y="14561"/>
                  </a:lnTo>
                  <a:lnTo>
                    <a:pt x="9189" y="7046"/>
                  </a:lnTo>
                  <a:lnTo>
                    <a:pt x="12404" y="7046"/>
                  </a:lnTo>
                  <a:cubicBezTo>
                    <a:pt x="12404" y="7046"/>
                    <a:pt x="12404" y="14561"/>
                    <a:pt x="12404" y="14561"/>
                  </a:cubicBezTo>
                  <a:close/>
                  <a:moveTo>
                    <a:pt x="21566" y="383"/>
                  </a:moveTo>
                  <a:cubicBezTo>
                    <a:pt x="21546" y="145"/>
                    <a:pt x="21515" y="0"/>
                    <a:pt x="21483" y="0"/>
                  </a:cubicBezTo>
                  <a:lnTo>
                    <a:pt x="110" y="0"/>
                  </a:lnTo>
                  <a:cubicBezTo>
                    <a:pt x="79" y="0"/>
                    <a:pt x="48" y="145"/>
                    <a:pt x="28" y="383"/>
                  </a:cubicBezTo>
                  <a:cubicBezTo>
                    <a:pt x="6" y="633"/>
                    <a:pt x="-3" y="957"/>
                    <a:pt x="2" y="1280"/>
                  </a:cubicBezTo>
                  <a:cubicBezTo>
                    <a:pt x="5" y="1484"/>
                    <a:pt x="327" y="21600"/>
                    <a:pt x="2829" y="21600"/>
                  </a:cubicBezTo>
                  <a:lnTo>
                    <a:pt x="18763" y="21600"/>
                  </a:lnTo>
                  <a:cubicBezTo>
                    <a:pt x="21267" y="21600"/>
                    <a:pt x="21588" y="1484"/>
                    <a:pt x="21591" y="1280"/>
                  </a:cubicBezTo>
                  <a:cubicBezTo>
                    <a:pt x="21597" y="957"/>
                    <a:pt x="21587" y="633"/>
                    <a:pt x="21566" y="38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" name="Shape 11211"/>
            <p:cNvSpPr/>
            <p:nvPr/>
          </p:nvSpPr>
          <p:spPr>
            <a:xfrm>
              <a:off x="5224463" y="3681413"/>
              <a:ext cx="255408" cy="16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" y="2970"/>
                  </a:moveTo>
                  <a:lnTo>
                    <a:pt x="19718" y="2970"/>
                  </a:lnTo>
                  <a:lnTo>
                    <a:pt x="19718" y="18630"/>
                  </a:lnTo>
                  <a:lnTo>
                    <a:pt x="1882" y="18630"/>
                  </a:lnTo>
                  <a:cubicBezTo>
                    <a:pt x="1882" y="18630"/>
                    <a:pt x="1882" y="2970"/>
                    <a:pt x="1882" y="2970"/>
                  </a:cubicBezTo>
                  <a:close/>
                  <a:moveTo>
                    <a:pt x="538" y="21600"/>
                  </a:moveTo>
                  <a:lnTo>
                    <a:pt x="21062" y="21600"/>
                  </a:lnTo>
                  <a:cubicBezTo>
                    <a:pt x="21358" y="21600"/>
                    <a:pt x="21600" y="21220"/>
                    <a:pt x="21600" y="20752"/>
                  </a:cubicBezTo>
                  <a:lnTo>
                    <a:pt x="21600" y="848"/>
                  </a:lnTo>
                  <a:cubicBezTo>
                    <a:pt x="21600" y="380"/>
                    <a:pt x="21358" y="0"/>
                    <a:pt x="21062" y="0"/>
                  </a:cubicBezTo>
                  <a:lnTo>
                    <a:pt x="538" y="0"/>
                  </a:lnTo>
                  <a:cubicBezTo>
                    <a:pt x="242" y="0"/>
                    <a:pt x="0" y="380"/>
                    <a:pt x="0" y="848"/>
                  </a:cubicBezTo>
                  <a:lnTo>
                    <a:pt x="0" y="20752"/>
                  </a:lnTo>
                  <a:cubicBezTo>
                    <a:pt x="0" y="21220"/>
                    <a:pt x="242" y="21600"/>
                    <a:pt x="538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0" name="Nadpis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metodika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3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Výsledek obrázku pro office park nové butovice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4301888"/>
            <a:ext cx="5004048" cy="25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97694"/>
              </p:ext>
            </p:extLst>
          </p:nvPr>
        </p:nvGraphicFramePr>
        <p:xfrm>
          <a:off x="236986" y="2060848"/>
          <a:ext cx="3758950" cy="2396258"/>
        </p:xfrm>
        <a:graphic>
          <a:graphicData uri="http://schemas.openxmlformats.org/drawingml/2006/table">
            <a:tbl>
              <a:tblPr/>
              <a:tblGrid>
                <a:gridCol w="1008000"/>
                <a:gridCol w="2750950"/>
              </a:tblGrid>
              <a:tr h="10505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cs-CZ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VOJTĚCH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H</a:t>
                      </a:r>
                      <a:r>
                        <a:rPr lang="cs-CZ" sz="1400" b="1" cap="all" baseline="0" dirty="0" smtClean="0">
                          <a:latin typeface="Calibri" pitchFamily="34" charset="0"/>
                        </a:rPr>
                        <a:t>ü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NDL</a:t>
                      </a:r>
                      <a:endParaRPr lang="cs-CZ" sz="1200" dirty="0" smtClean="0">
                        <a:latin typeface="Calibri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cs-CZ" sz="120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Vedoucí</a:t>
                      </a:r>
                      <a:r>
                        <a:rPr lang="cs-CZ" sz="1200" baseline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 týmu</a:t>
                      </a:r>
                      <a:endParaRPr lang="cs-CZ" sz="1200" dirty="0" smtClean="0">
                        <a:solidFill>
                          <a:srgbClr val="00B0F0"/>
                        </a:solidFill>
                        <a:latin typeface="Calibri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cs-CZ" sz="1200" dirty="0" smtClean="0">
                          <a:solidFill>
                            <a:srgbClr val="00B0F0"/>
                          </a:solidFill>
                          <a:latin typeface="Calibri" pitchFamily="34" charset="0"/>
                          <a:sym typeface="Wingdings"/>
                        </a:rPr>
                        <a:t>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sym typeface="Wingdings"/>
                        </a:rPr>
                        <a:t> hundl</a:t>
                      </a:r>
                      <a:r>
                        <a:rPr lang="cs-CZ" sz="1200" dirty="0" smtClean="0">
                          <a:latin typeface="Calibri" pitchFamily="34" charset="0"/>
                        </a:rPr>
                        <a:t>@ppmfactum.cz   </a:t>
                      </a: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cs-CZ" sz="1200" dirty="0" smtClean="0">
                          <a:solidFill>
                            <a:srgbClr val="00B0F0"/>
                          </a:solidFill>
                          <a:latin typeface="Calibri" pitchFamily="34" charset="0"/>
                          <a:sym typeface="Wingdings"/>
                        </a:rPr>
                        <a:t></a:t>
                      </a:r>
                      <a:r>
                        <a:rPr lang="cs-CZ" sz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sym typeface="Wingdings"/>
                        </a:rPr>
                        <a:t> </a:t>
                      </a:r>
                      <a:r>
                        <a:rPr lang="cs-CZ" sz="1200" dirty="0" smtClean="0">
                          <a:latin typeface="Calibri" pitchFamily="34" charset="0"/>
                        </a:rPr>
                        <a:t>+420 731 403 626</a:t>
                      </a:r>
                    </a:p>
                  </a:txBody>
                  <a:tcPr marL="90000" marR="0" marT="0" marB="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</a:pPr>
                      <a:endParaRPr kumimoji="0" lang="cs-CZ" sz="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0" marT="0" marB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981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cs-CZ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</a:rPr>
                        <a:t>KRISTÝNA</a:t>
                      </a:r>
                      <a:r>
                        <a:rPr lang="cs-CZ" sz="1400" b="1" baseline="0" dirty="0" smtClean="0">
                          <a:latin typeface="Calibri" pitchFamily="34" charset="0"/>
                        </a:rPr>
                        <a:t> KYMPERGROVÁ</a:t>
                      </a:r>
                      <a:endParaRPr lang="cs-CZ" sz="1400" b="1" dirty="0" smtClean="0">
                        <a:latin typeface="Calibri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cs-CZ" sz="1200" kern="1200" noProof="1" smtClean="0">
                          <a:solidFill>
                            <a:srgbClr val="00B0F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Koordinátorka</a:t>
                      </a:r>
                      <a:r>
                        <a:rPr lang="cs-CZ" sz="1200" kern="1200" baseline="0" noProof="1" smtClean="0">
                          <a:solidFill>
                            <a:srgbClr val="00B0F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projektu</a:t>
                      </a:r>
                      <a:endParaRPr lang="cs-CZ" sz="1200" kern="1200" noProof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0" marT="0" marB="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</a:pPr>
                      <a:endParaRPr kumimoji="0" lang="cs-CZ" sz="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0" marT="0" marB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58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itchFamily="34" charset="0"/>
                        <a:buNone/>
                        <a:tabLst/>
                      </a:pPr>
                      <a:endParaRPr kumimoji="0" lang="cs-CZ" sz="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0" marT="0" marB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ástupný symbol pro text 24"/>
          <p:cNvSpPr txBox="1">
            <a:spLocks/>
          </p:cNvSpPr>
          <p:nvPr/>
        </p:nvSpPr>
        <p:spPr>
          <a:xfrm>
            <a:off x="4139952" y="926304"/>
            <a:ext cx="4824536" cy="33843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anchor="b"/>
          <a:lstStyle>
            <a:lvl1pPr marL="342900" indent="-34290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4613"/>
            <a:r>
              <a:rPr lang="cs-CZ" b="1" cap="all" dirty="0" smtClean="0">
                <a:latin typeface="Calibri" panose="020F0502020204030204" pitchFamily="34" charset="0"/>
              </a:rPr>
              <a:t>OFFICE PARK </a:t>
            </a:r>
          </a:p>
          <a:p>
            <a:pPr indent="-74613"/>
            <a:r>
              <a:rPr lang="cs-CZ" b="1" cap="all" dirty="0" smtClean="0">
                <a:latin typeface="Calibri" panose="020F0502020204030204" pitchFamily="34" charset="0"/>
              </a:rPr>
              <a:t>NOVÉ BUTOVICE </a:t>
            </a:r>
          </a:p>
          <a:p>
            <a:pPr indent="-74613"/>
            <a:endParaRPr lang="cs-CZ" sz="1200" b="1" dirty="0" smtClean="0">
              <a:solidFill>
                <a:schemeClr val="accent1"/>
              </a:solidFill>
            </a:endParaRPr>
          </a:p>
          <a:p>
            <a:pPr indent="-74613"/>
            <a:r>
              <a:rPr lang="cs-CZ" sz="1200" b="1" dirty="0" smtClean="0">
                <a:solidFill>
                  <a:schemeClr val="accent1"/>
                </a:solidFill>
              </a:rPr>
              <a:t>ppm factum research s.r.o.</a:t>
            </a:r>
          </a:p>
          <a:p>
            <a:pPr indent="-74613"/>
            <a:r>
              <a:rPr lang="cs-CZ" sz="1000" dirty="0" smtClean="0"/>
              <a:t>Budova A, 4. patro</a:t>
            </a:r>
          </a:p>
          <a:p>
            <a:pPr indent="-74613"/>
            <a:r>
              <a:rPr lang="cs-CZ" sz="1000" dirty="0" smtClean="0"/>
              <a:t>Bucharova 1281/2</a:t>
            </a:r>
          </a:p>
          <a:p>
            <a:pPr indent="-74613"/>
            <a:r>
              <a:rPr lang="cs-CZ" sz="1000" dirty="0" smtClean="0"/>
              <a:t>158 00 Praha 13</a:t>
            </a:r>
          </a:p>
          <a:p>
            <a:pPr indent="-74613"/>
            <a:r>
              <a:rPr lang="cs-CZ" sz="1000" dirty="0" smtClean="0"/>
              <a:t>Česká republika</a:t>
            </a:r>
          </a:p>
          <a:p>
            <a:pPr indent="-74613"/>
            <a:r>
              <a:rPr lang="cs-CZ" sz="1000" dirty="0" smtClean="0">
                <a:solidFill>
                  <a:schemeClr val="accent1"/>
                </a:solidFill>
                <a:hlinkClick r:id="rId3"/>
              </a:rPr>
              <a:t>www.</a:t>
            </a:r>
            <a:r>
              <a:rPr lang="cs-CZ" sz="1000" dirty="0" err="1" smtClean="0">
                <a:solidFill>
                  <a:schemeClr val="accent1"/>
                </a:solidFill>
                <a:hlinkClick r:id="rId3"/>
              </a:rPr>
              <a:t>factum.cz</a:t>
            </a:r>
            <a:r>
              <a:rPr lang="cs-CZ" sz="1000" dirty="0" smtClean="0">
                <a:solidFill>
                  <a:schemeClr val="accent1"/>
                </a:solidFill>
              </a:rPr>
              <a:t> </a:t>
            </a:r>
          </a:p>
          <a:p>
            <a:pPr indent="-74613"/>
            <a:endParaRPr lang="cs-CZ" sz="1000" dirty="0" smtClean="0"/>
          </a:p>
          <a:p>
            <a:pPr indent="-74613"/>
            <a:r>
              <a:rPr lang="cs-CZ" sz="1000" dirty="0" smtClean="0"/>
              <a:t>metro B, stanice Nové Butovice</a:t>
            </a:r>
          </a:p>
          <a:p>
            <a:pPr indent="-74613"/>
            <a:r>
              <a:rPr lang="cs-CZ" sz="1000" dirty="0" smtClean="0"/>
              <a:t>14 km od letiště Václava Havla</a:t>
            </a:r>
          </a:p>
          <a:p>
            <a:pPr marL="0" indent="0">
              <a:spcAft>
                <a:spcPts val="600"/>
              </a:spcAft>
            </a:pPr>
            <a:endParaRPr lang="cs-CZ" sz="800" dirty="0" smtClean="0"/>
          </a:p>
          <a:p>
            <a:pPr marL="0" lvl="0" indent="0" algn="r" fontAlgn="auto">
              <a:spcAft>
                <a:spcPts val="0"/>
              </a:spcAft>
              <a:defRPr/>
            </a:pP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charset="0"/>
              </a:rPr>
              <a:t>Firma je zapsána v obchodním rejstříku </a:t>
            </a:r>
            <a:b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charset="0"/>
              </a:rPr>
            </a:b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charset="0"/>
              </a:rPr>
              <a:t>u Městského soudu v Praze, oddíl C, vložka 13338,</a:t>
            </a:r>
          </a:p>
          <a:p>
            <a:pPr marL="0" lvl="0" indent="0" algn="r" fontAlgn="auto">
              <a:spcAft>
                <a:spcPts val="0"/>
              </a:spcAft>
              <a:defRPr/>
            </a:pP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charset="0"/>
              </a:rPr>
              <a:t>zapsáno 6. </a:t>
            </a: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10. </a:t>
            </a: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charset="0"/>
              </a:rPr>
              <a:t>92. </a:t>
            </a:r>
            <a:r>
              <a:rPr lang="cs-CZ" sz="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IČO 47121793, DIČ CZ47121793</a:t>
            </a:r>
          </a:p>
          <a:p>
            <a:pPr marL="0" indent="0"/>
            <a:endParaRPr lang="cs-CZ" sz="800" dirty="0" smtClean="0"/>
          </a:p>
        </p:txBody>
      </p:sp>
      <p:grpSp>
        <p:nvGrpSpPr>
          <p:cNvPr id="8" name="Skupina 33"/>
          <p:cNvGrpSpPr/>
          <p:nvPr/>
        </p:nvGrpSpPr>
        <p:grpSpPr>
          <a:xfrm>
            <a:off x="3184343" y="5733256"/>
            <a:ext cx="1198009" cy="1224136"/>
            <a:chOff x="6398327" y="2852936"/>
            <a:chExt cx="1630057" cy="1656184"/>
          </a:xfrm>
        </p:grpSpPr>
        <p:sp>
          <p:nvSpPr>
            <p:cNvPr id="9" name="Elipsa 8"/>
            <p:cNvSpPr/>
            <p:nvPr/>
          </p:nvSpPr>
          <p:spPr>
            <a:xfrm>
              <a:off x="6398327" y="2852936"/>
              <a:ext cx="1630057" cy="1656184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22" descr="http://www.earlybird.com/img/icon-people-white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01036" y="3268709"/>
              <a:ext cx="824639" cy="824639"/>
            </a:xfrm>
            <a:prstGeom prst="rect">
              <a:avLst/>
            </a:prstGeom>
            <a:noFill/>
          </p:spPr>
        </p:pic>
      </p:grp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251520" y="1484784"/>
            <a:ext cx="3872152" cy="50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" tIns="3600" rIns="3600" bIns="3600" anchor="ctr"/>
          <a:lstStyle/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>
                <a:solidFill>
                  <a:srgbClr val="00B0F0"/>
                </a:solidFill>
                <a:latin typeface="+mn-lt"/>
                <a:cs typeface="+mn-cs"/>
              </a:rPr>
              <a:t>ČLENOVÉ PROJEKTOVÉHO </a:t>
            </a:r>
            <a:r>
              <a:rPr lang="cs-CZ" b="1" cap="all" dirty="0" smtClean="0">
                <a:solidFill>
                  <a:srgbClr val="00B0F0"/>
                </a:solidFill>
                <a:latin typeface="+mn-lt"/>
                <a:cs typeface="+mn-cs"/>
              </a:rPr>
              <a:t>TÝMU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PROJECT </a:t>
            </a:r>
            <a:r>
              <a:rPr lang="en-US" b="1" cap="all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TEAM </a:t>
            </a:r>
            <a:r>
              <a:rPr lang="en-US" b="1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MEMBERS</a:t>
            </a:r>
            <a:endParaRPr lang="en-GB" b="1" cap="all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Straight Connector 17"/>
          <p:cNvCxnSpPr/>
          <p:nvPr/>
        </p:nvCxnSpPr>
        <p:spPr>
          <a:xfrm>
            <a:off x="4129488" y="908720"/>
            <a:ext cx="10464" cy="59492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242"/>
          <p:cNvSpPr>
            <a:spLocks noEditPoints="1"/>
          </p:cNvSpPr>
          <p:nvPr/>
        </p:nvSpPr>
        <p:spPr bwMode="gray">
          <a:xfrm>
            <a:off x="6119665" y="4409064"/>
            <a:ext cx="252535" cy="360040"/>
          </a:xfrm>
          <a:custGeom>
            <a:avLst/>
            <a:gdLst>
              <a:gd name="T0" fmla="*/ 112 w 219"/>
              <a:gd name="T1" fmla="*/ 333 h 333"/>
              <a:gd name="T2" fmla="*/ 103 w 219"/>
              <a:gd name="T3" fmla="*/ 318 h 333"/>
              <a:gd name="T4" fmla="*/ 39 w 219"/>
              <a:gd name="T5" fmla="*/ 206 h 333"/>
              <a:gd name="T6" fmla="*/ 11 w 219"/>
              <a:gd name="T7" fmla="*/ 133 h 333"/>
              <a:gd name="T8" fmla="*/ 91 w 219"/>
              <a:gd name="T9" fmla="*/ 10 h 333"/>
              <a:gd name="T10" fmla="*/ 199 w 219"/>
              <a:gd name="T11" fmla="*/ 55 h 333"/>
              <a:gd name="T12" fmla="*/ 212 w 219"/>
              <a:gd name="T13" fmla="*/ 139 h 333"/>
              <a:gd name="T14" fmla="*/ 185 w 219"/>
              <a:gd name="T15" fmla="*/ 207 h 333"/>
              <a:gd name="T16" fmla="*/ 113 w 219"/>
              <a:gd name="T17" fmla="*/ 331 h 333"/>
              <a:gd name="T18" fmla="*/ 112 w 219"/>
              <a:gd name="T19" fmla="*/ 333 h 333"/>
              <a:gd name="T20" fmla="*/ 112 w 219"/>
              <a:gd name="T21" fmla="*/ 145 h 333"/>
              <a:gd name="T22" fmla="*/ 149 w 219"/>
              <a:gd name="T23" fmla="*/ 108 h 333"/>
              <a:gd name="T24" fmla="*/ 112 w 219"/>
              <a:gd name="T25" fmla="*/ 71 h 333"/>
              <a:gd name="T26" fmla="*/ 75 w 219"/>
              <a:gd name="T27" fmla="*/ 108 h 333"/>
              <a:gd name="T28" fmla="*/ 112 w 219"/>
              <a:gd name="T29" fmla="*/ 145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9" h="333">
                <a:moveTo>
                  <a:pt x="112" y="333"/>
                </a:moveTo>
                <a:cubicBezTo>
                  <a:pt x="109" y="328"/>
                  <a:pt x="106" y="323"/>
                  <a:pt x="103" y="318"/>
                </a:cubicBezTo>
                <a:cubicBezTo>
                  <a:pt x="81" y="280"/>
                  <a:pt x="59" y="243"/>
                  <a:pt x="39" y="206"/>
                </a:cubicBezTo>
                <a:cubicBezTo>
                  <a:pt x="26" y="183"/>
                  <a:pt x="16" y="159"/>
                  <a:pt x="11" y="133"/>
                </a:cubicBezTo>
                <a:cubicBezTo>
                  <a:pt x="0" y="76"/>
                  <a:pt x="34" y="23"/>
                  <a:pt x="91" y="10"/>
                </a:cubicBezTo>
                <a:cubicBezTo>
                  <a:pt x="131" y="0"/>
                  <a:pt x="177" y="19"/>
                  <a:pt x="199" y="55"/>
                </a:cubicBezTo>
                <a:cubicBezTo>
                  <a:pt x="215" y="81"/>
                  <a:pt x="219" y="109"/>
                  <a:pt x="212" y="139"/>
                </a:cubicBezTo>
                <a:cubicBezTo>
                  <a:pt x="206" y="163"/>
                  <a:pt x="197" y="186"/>
                  <a:pt x="185" y="207"/>
                </a:cubicBezTo>
                <a:cubicBezTo>
                  <a:pt x="161" y="249"/>
                  <a:pt x="137" y="290"/>
                  <a:pt x="113" y="331"/>
                </a:cubicBezTo>
                <a:cubicBezTo>
                  <a:pt x="113" y="332"/>
                  <a:pt x="113" y="332"/>
                  <a:pt x="112" y="333"/>
                </a:cubicBezTo>
                <a:close/>
                <a:moveTo>
                  <a:pt x="112" y="145"/>
                </a:moveTo>
                <a:cubicBezTo>
                  <a:pt x="132" y="145"/>
                  <a:pt x="149" y="129"/>
                  <a:pt x="149" y="108"/>
                </a:cubicBezTo>
                <a:cubicBezTo>
                  <a:pt x="149" y="88"/>
                  <a:pt x="132" y="71"/>
                  <a:pt x="112" y="71"/>
                </a:cubicBezTo>
                <a:cubicBezTo>
                  <a:pt x="92" y="71"/>
                  <a:pt x="75" y="88"/>
                  <a:pt x="75" y="108"/>
                </a:cubicBezTo>
                <a:cubicBezTo>
                  <a:pt x="75" y="128"/>
                  <a:pt x="92" y="145"/>
                  <a:pt x="112" y="1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6402837" y="4287715"/>
            <a:ext cx="112149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ppm factum research</a:t>
            </a:r>
            <a:endParaRPr lang="cs-CZ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Skupina 39"/>
          <p:cNvGrpSpPr/>
          <p:nvPr/>
        </p:nvGrpSpPr>
        <p:grpSpPr>
          <a:xfrm>
            <a:off x="7236296" y="1700808"/>
            <a:ext cx="1804275" cy="1512168"/>
            <a:chOff x="9440706" y="188640"/>
            <a:chExt cx="8308758" cy="561662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9440706" y="188640"/>
              <a:ext cx="8308758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élník 17"/>
            <p:cNvSpPr/>
            <p:nvPr/>
          </p:nvSpPr>
          <p:spPr>
            <a:xfrm>
              <a:off x="9442013" y="188640"/>
              <a:ext cx="151216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9442013" y="5157192"/>
              <a:ext cx="403244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4401600" y="4077072"/>
              <a:ext cx="3347864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16561840" y="5661248"/>
              <a:ext cx="11876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48"/>
          <p:cNvGrpSpPr/>
          <p:nvPr/>
        </p:nvGrpSpPr>
        <p:grpSpPr>
          <a:xfrm>
            <a:off x="7524328" y="2601226"/>
            <a:ext cx="240028" cy="240028"/>
            <a:chOff x="6780245" y="3260980"/>
            <a:chExt cx="240028" cy="240028"/>
          </a:xfrm>
        </p:grpSpPr>
        <p:sp>
          <p:nvSpPr>
            <p:cNvPr id="23" name="Elipsa 22"/>
            <p:cNvSpPr/>
            <p:nvPr/>
          </p:nvSpPr>
          <p:spPr>
            <a:xfrm>
              <a:off x="6780245" y="3260980"/>
              <a:ext cx="240028" cy="240028"/>
            </a:xfrm>
            <a:prstGeom prst="ellipse">
              <a:avLst/>
            </a:prstGeom>
            <a:solidFill>
              <a:srgbClr val="FF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4" name="Picture 12" descr="http://www.kaldiscoffeebar.com/img/icon_map_white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22251" y="3302986"/>
              <a:ext cx="156017" cy="156017"/>
            </a:xfrm>
            <a:prstGeom prst="rect">
              <a:avLst/>
            </a:prstGeom>
            <a:noFill/>
          </p:spPr>
        </p:pic>
      </p:grpSp>
      <p:sp>
        <p:nvSpPr>
          <p:cNvPr id="25" name="Nadpis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 smtClean="0"/>
              <a:t>Připravil tým ppm factum research</a:t>
            </a:r>
            <a:endParaRPr lang="cs-CZ" dirty="0"/>
          </a:p>
        </p:txBody>
      </p:sp>
      <p:pic>
        <p:nvPicPr>
          <p:cNvPr id="26" name="Picture 5" descr="G:\- Foto -\Na web\web\PPM_0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6169" y="2049492"/>
            <a:ext cx="1076242" cy="1076243"/>
          </a:xfrm>
          <a:prstGeom prst="rect">
            <a:avLst/>
          </a:prstGeom>
          <a:noFill/>
        </p:spPr>
      </p:pic>
      <p:pic>
        <p:nvPicPr>
          <p:cNvPr id="27" name="Picture 2" descr="http://www.factum.cz/image/4548/14/Krist%C3%BDna%20Kympergrov%C3%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949" y="3203823"/>
            <a:ext cx="1098064" cy="109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kriminality</a:t>
            </a:r>
            <a:endParaRPr lang="cs-CZ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Q1. Kriminalita je problém všech měst a obcí. Jedním z nástrojů boje s kriminalitou je i její prevence, tedy snaha kriminalitě předcházet. Víte o nějaké preventivní aktivitě, která probíhá nebo v minulých letech proběhla ve vaší obci</a:t>
            </a:r>
            <a:r>
              <a:rPr lang="cs-CZ" dirty="0" smtClean="0"/>
              <a:t>? </a:t>
            </a:r>
            <a:r>
              <a:rPr lang="pt-BR" dirty="0"/>
              <a:t>Q1x. O jakou preventivní aktivitu šlo</a:t>
            </a:r>
            <a:r>
              <a:rPr lang="pt-BR" dirty="0" smtClean="0"/>
              <a:t>?</a:t>
            </a:r>
            <a:r>
              <a:rPr lang="cs-CZ" dirty="0" smtClean="0"/>
              <a:t> (odpovídají pouze ti, co uvedli, ano v otázce Q1)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Znalost preventivních akcí v okolí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2495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24959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14" y="2077652"/>
            <a:ext cx="2660706" cy="4145132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124" y="1755601"/>
            <a:ext cx="46863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Q2. Možná jste se vy nebo někdo z vaší rodiny některých z těchto aktivit zúčastnil/a?  Q2x. Můžete říct jakých? Q2y. Proč jste se žádné nezúčastnil/a?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na preventivních akcích v okolí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967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19675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83" y="2060848"/>
            <a:ext cx="2989865" cy="4344768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957" y="1772816"/>
            <a:ext cx="45624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X1</a:t>
            </a:r>
            <a:r>
              <a:rPr lang="cs-CZ" dirty="0"/>
              <a:t>. Jaká preventivní opatření používáte pro zvýšení bezpečnosti svého zdraví a majetku?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opatření pro zvýšení bezpečnosti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ČR 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87" y="1379934"/>
            <a:ext cx="65246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99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Q6. Považujete následující aktivity (vyvíjené obcí nebo státem v oblasti prevence kriminality a podobných jevů) za významné a důležité pro snížení kriminality?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podporující prevenci kriminality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Výsledky ČR </a:t>
            </a:r>
          </a:p>
          <a:p>
            <a:pPr algn="ctr"/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(n=3019)</a:t>
            </a:r>
            <a:endParaRPr lang="cs-CZ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12474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Výsledky kraj: KRÁLOVÉHRADECKÝ (n=187)</a:t>
            </a:r>
            <a:endParaRPr lang="cs-CZ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203848" y="1268760"/>
            <a:ext cx="0" cy="54726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8076"/>
            <a:ext cx="4920630" cy="4629746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919" y="1844824"/>
            <a:ext cx="6143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76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věrečná zpráva 2017_09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závěrečná zpráva 2017_09</Template>
  <TotalTime>4491</TotalTime>
  <Words>1519</Words>
  <Application>Microsoft Office PowerPoint</Application>
  <PresentationFormat>On-screen Show (4:3)</PresentationFormat>
  <Paragraphs>330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Gill Sans</vt:lpstr>
      <vt:lpstr>Times New Roman</vt:lpstr>
      <vt:lpstr>Wingdings</vt:lpstr>
      <vt:lpstr>závěrečná zpráva 2017_09</vt:lpstr>
      <vt:lpstr>PowerPoint Presentation</vt:lpstr>
      <vt:lpstr>obsah</vt:lpstr>
      <vt:lpstr>Východiska a cíle výzkumu</vt:lpstr>
      <vt:lpstr>metodika</vt:lpstr>
      <vt:lpstr>prevence kriminality</vt:lpstr>
      <vt:lpstr>Znalost preventivních akcí v okolí</vt:lpstr>
      <vt:lpstr>Účast na preventivních akcích v okolí</vt:lpstr>
      <vt:lpstr>Preventivní opatření pro zvýšení bezpečnosti</vt:lpstr>
      <vt:lpstr>Aktivity podporující prevenci kriminality</vt:lpstr>
      <vt:lpstr>Aktivity podporující prevenci kriminality – srovnání průměrů</vt:lpstr>
      <vt:lpstr>Zapojování dobrovolníků</vt:lpstr>
      <vt:lpstr>Vlivy na kriminalitu</vt:lpstr>
      <vt:lpstr>Co ovlivňuje kriminalitu?</vt:lpstr>
      <vt:lpstr>Co ovlivňuje kriminalitu? Srovnání průměrů</vt:lpstr>
      <vt:lpstr>Podíl na kriminalitě</vt:lpstr>
      <vt:lpstr>Tolerance k jednotlivým zařízením</vt:lpstr>
      <vt:lpstr>Tolerance k jednotlivým zařízením – srovnání průměrů</vt:lpstr>
      <vt:lpstr>Vnímání a Hodnocení policie</vt:lpstr>
      <vt:lpstr>Vnímání a Hodnocení policie ČR I.</vt:lpstr>
      <vt:lpstr>Vnímání a Hodnocení policie ČR II.</vt:lpstr>
      <vt:lpstr>Vnímání a Hodnocení policie ČR III. </vt:lpstr>
      <vt:lpstr>Hodnocení institucí</vt:lpstr>
      <vt:lpstr>Aktivita policie ČR v oblasti prevence</vt:lpstr>
      <vt:lpstr>Podpora činností policie čr</vt:lpstr>
      <vt:lpstr>Občané a kriminalita</vt:lpstr>
      <vt:lpstr>Hodnocení úrovně kriminality</vt:lpstr>
      <vt:lpstr>Ohrožení kriminálními činy</vt:lpstr>
      <vt:lpstr>Reakce na krádež</vt:lpstr>
      <vt:lpstr>Chování při vyšetřování krádeže</vt:lpstr>
      <vt:lpstr>Postoje k tématům</vt:lpstr>
      <vt:lpstr>Názor na přijímání lidí ze zemí zmítaných problémy</vt:lpstr>
      <vt:lpstr>Postoje k prostituci</vt:lpstr>
      <vt:lpstr>Přílohy</vt:lpstr>
      <vt:lpstr>Struktura vzorku</vt:lpstr>
      <vt:lpstr>dotazník</vt:lpstr>
      <vt:lpstr>dotazník</vt:lpstr>
      <vt:lpstr>dotazník</vt:lpstr>
      <vt:lpstr>dotazník</vt:lpstr>
      <vt:lpstr>dotazník</vt:lpstr>
      <vt:lpstr>Připravil tým ppm factum research</vt:lpstr>
    </vt:vector>
  </TitlesOfParts>
  <Company>ppmfactum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Kympergrová Kristýna</dc:creator>
  <cp:lastModifiedBy>Kympergrová Kristýna</cp:lastModifiedBy>
  <cp:revision>260</cp:revision>
  <dcterms:created xsi:type="dcterms:W3CDTF">2017-10-10T11:16:16Z</dcterms:created>
  <dcterms:modified xsi:type="dcterms:W3CDTF">2018-03-19T13:05:43Z</dcterms:modified>
</cp:coreProperties>
</file>