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56" r:id="rId2"/>
    <p:sldId id="283" r:id="rId3"/>
    <p:sldId id="264" r:id="rId4"/>
    <p:sldId id="266" r:id="rId5"/>
    <p:sldId id="267" r:id="rId6"/>
    <p:sldId id="272" r:id="rId7"/>
    <p:sldId id="291" r:id="rId8"/>
    <p:sldId id="292" r:id="rId9"/>
    <p:sldId id="293" r:id="rId10"/>
    <p:sldId id="274" r:id="rId11"/>
    <p:sldId id="294" r:id="rId12"/>
    <p:sldId id="280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8923"/>
    <a:srgbClr val="BC8F00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0C50005-9C99-4B5C-9F9A-B4F25F1E9863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59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33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47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4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0C50005-9C99-4B5C-9F9A-B4F25F1E9863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659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8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74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88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01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523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0C50005-9C99-4B5C-9F9A-B4F25F1E9863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828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0C50005-9C99-4B5C-9F9A-B4F25F1E9863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85483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otliky.khk.cz/" TargetMode="External"/><Relationship Id="rId7" Type="http://schemas.openxmlformats.org/officeDocument/2006/relationships/hyperlink" Target="mailto:lpechanek@kr-kralovehradecky.cz" TargetMode="External"/><Relationship Id="rId2" Type="http://schemas.openxmlformats.org/officeDocument/2006/relationships/hyperlink" Target="mailto:kotlikovedotace@kr-kralovehradecky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pavlistova@kr-kralovehradecky.cz" TargetMode="External"/><Relationship Id="rId5" Type="http://schemas.openxmlformats.org/officeDocument/2006/relationships/hyperlink" Target="mailto:ivlaskova@kr-kralovehradecky.cz" TargetMode="External"/><Relationship Id="rId4" Type="http://schemas.openxmlformats.org/officeDocument/2006/relationships/hyperlink" Target="mailto:jhejlova@kr-kralovehradecky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vt.sfzp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dotace.khk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posta@kr-kralovehradecky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1AC69C5-02B6-4749-8406-749058A5A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18" y="5740314"/>
            <a:ext cx="11503349" cy="970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2390686-CFE6-42B2-9BF6-4E03FB163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3932" y="2703842"/>
            <a:ext cx="8144134" cy="1826213"/>
          </a:xfrm>
          <a:solidFill>
            <a:schemeClr val="accent1">
              <a:alpha val="47000"/>
            </a:schemeClr>
          </a:solidFill>
        </p:spPr>
        <p:txBody>
          <a:bodyPr/>
          <a:lstStyle/>
          <a:p>
            <a:pPr algn="ctr"/>
            <a:r>
              <a:rPr lang="cs-CZ" sz="6000" dirty="0">
                <a:latin typeface="Book Antiqua" panose="02040602050305030304" pitchFamily="18" charset="0"/>
              </a:rPr>
              <a:t>Kotlíkové dotace 2021+</a:t>
            </a:r>
            <a:endParaRPr lang="cs-CZ" sz="6000" b="1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54F349-F685-4028-9E46-A8B0E6C6CF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br>
              <a:rPr lang="cs-CZ" sz="2400" b="1" dirty="0">
                <a:latin typeface="Book Antiqua" panose="02040602050305030304" pitchFamily="18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945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5">
            <a:extLst>
              <a:ext uri="{FF2B5EF4-FFF2-40B4-BE49-F238E27FC236}">
                <a16:creationId xmlns:a16="http://schemas.microsoft.com/office/drawing/2014/main" id="{2D0DA8F7-8978-4E06-9C68-C2FB5E359B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830606"/>
              </p:ext>
            </p:extLst>
          </p:nvPr>
        </p:nvGraphicFramePr>
        <p:xfrm>
          <a:off x="7909740" y="822121"/>
          <a:ext cx="3776124" cy="5149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Acrobat Document" r:id="rId3" imgW="5667072" imgH="8019985" progId="AcroExch.Document.DC">
                  <p:embed/>
                </p:oleObj>
              </mc:Choice>
              <mc:Fallback>
                <p:oleObj name="Acrobat Document" r:id="rId3" imgW="5667072" imgH="8019985" progId="AcroExch.Document.DC">
                  <p:embed/>
                  <p:pic>
                    <p:nvPicPr>
                      <p:cNvPr id="4" name="Zástupný symbol pro obsah 5">
                        <a:extLst>
                          <a:ext uri="{FF2B5EF4-FFF2-40B4-BE49-F238E27FC236}">
                            <a16:creationId xmlns:a16="http://schemas.microsoft.com/office/drawing/2014/main" id="{AA3F7F9F-64E5-477E-9F14-53561A1466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9740" y="822121"/>
                        <a:ext cx="3776124" cy="5149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C3C2B0AB-8119-4F74-A609-72DC002CD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678923"/>
                </a:solidFill>
                <a:latin typeface="Book Antiqua" panose="02040602050305030304" pitchFamily="18" charset="0"/>
              </a:rPr>
              <a:t>Přílohy žádosti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786DA3-F940-434E-B5B5-A95C2A03B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6581"/>
            <a:ext cx="6734961" cy="40650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Fotodokumentace stávajícího kotle </a:t>
            </a:r>
            <a:r>
              <a:rPr lang="cs-CZ" sz="2000" dirty="0"/>
              <a:t>napojeného na otopnou soustavu a komínové těleso, popř. celkový pohled na místnost kotelny.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Doklad o kontrole technického stavu a provozu stávajícího spalovacího stacionárního zdroje</a:t>
            </a:r>
            <a:r>
              <a:rPr lang="cs-CZ" sz="2400" b="1" dirty="0">
                <a:solidFill>
                  <a:srgbClr val="BC8F00"/>
                </a:solidFill>
              </a:rPr>
              <a:t> </a:t>
            </a:r>
            <a:r>
              <a:rPr lang="cs-CZ" sz="2000" dirty="0"/>
              <a:t>na pevná paliva o jmenovitém tepelném příkonu 10-300 kW včetně, sloužícího jako zdroj tepla pro teplovodní soustavu ústředního vytápění (vystavený odborně způsobilou osobou na daný typ kotle).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Kopie oprávnění odborně způsobilé osoby, která vystavila Doklad o kontrole technického stavu. </a:t>
            </a:r>
          </a:p>
          <a:p>
            <a:pPr>
              <a:spcAft>
                <a:spcPts val="600"/>
              </a:spcAft>
            </a:pP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42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A6A58C-5325-445A-8811-1E52DA01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678923"/>
                </a:solidFill>
                <a:latin typeface="Book Antiqua" panose="02040602050305030304" pitchFamily="18" charset="0"/>
              </a:rPr>
              <a:t>Přílohy žádosti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D8E30D-8BEF-4DAD-A38F-118BA7AFA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70745"/>
            <a:ext cx="9343938" cy="4110605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3800" b="1" u="sng" dirty="0">
                <a:solidFill>
                  <a:schemeClr val="accent1">
                    <a:lumMod val="75000"/>
                  </a:schemeClr>
                </a:solidFill>
              </a:rPr>
              <a:t>Doklady prokazující přijatelnost FO k podpoře</a:t>
            </a:r>
            <a:r>
              <a:rPr lang="cs-CZ" sz="3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/>
              <a:t>- potvrzení o přiznání starobního důchodu či invalidního důchodu III. stupně (ne starší než 1 rok), potvrzení o pobírání příspěvku na bydlení.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3800" b="1" u="sng" dirty="0">
                <a:solidFill>
                  <a:schemeClr val="accent1">
                    <a:lumMod val="75000"/>
                  </a:schemeClr>
                </a:solidFill>
              </a:rPr>
              <a:t>Písemný souhlas druhého z manželů</a:t>
            </a:r>
            <a:r>
              <a:rPr lang="cs-CZ" sz="3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/>
              <a:t>v případě vlastnictví RD, bytové jednotky, nebo trvale obývané stavby pro rodinnou rekreaci. FORMULÁŘ</a:t>
            </a:r>
          </a:p>
          <a:p>
            <a:r>
              <a:rPr lang="cs-CZ" sz="3800" b="1" u="sng" dirty="0">
                <a:solidFill>
                  <a:schemeClr val="accent1">
                    <a:lumMod val="75000"/>
                  </a:schemeClr>
                </a:solidFill>
              </a:rPr>
              <a:t>Písemný souhlas spoluvlastníků</a:t>
            </a:r>
            <a:r>
              <a:rPr lang="cs-CZ" sz="3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/>
              <a:t>s realizací nového zdroje tepla v rodinném domě, trvale obývané stavbě pro rodinnou rekreaci, bytové jednotce bytového domu – v případě více spoluvlastníků. FORMULÁŘ</a:t>
            </a:r>
          </a:p>
          <a:p>
            <a:r>
              <a:rPr lang="cs-CZ" sz="3800" b="1" u="sng" dirty="0">
                <a:solidFill>
                  <a:schemeClr val="accent1">
                    <a:lumMod val="75000"/>
                  </a:schemeClr>
                </a:solidFill>
              </a:rPr>
              <a:t>Plná moc k zastupování</a:t>
            </a:r>
            <a:r>
              <a:rPr lang="cs-CZ" sz="3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600" dirty="0"/>
              <a:t>(v případě zastupování žadatele jinou osobou). FORMULÁŘ</a:t>
            </a:r>
          </a:p>
          <a:p>
            <a:r>
              <a:rPr lang="cs-CZ" sz="3800" b="1" u="sng" dirty="0">
                <a:solidFill>
                  <a:schemeClr val="accent1">
                    <a:lumMod val="75000"/>
                  </a:schemeClr>
                </a:solidFill>
              </a:rPr>
              <a:t>Doklad prokazující, že žadatel nebo člen jeho domácnosti má ve stavbě pro rodinnou rekreaci zřízen trvalý pobyt</a:t>
            </a:r>
            <a:r>
              <a:rPr lang="cs-CZ" sz="3800" dirty="0"/>
              <a:t>, </a:t>
            </a:r>
            <a:r>
              <a:rPr lang="cs-CZ" sz="3600" dirty="0"/>
              <a:t>a to nejméně 24 měsíců před podáním žádosti (kopie OP či výpis z Registru obyvatel).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580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9C045-9B6E-4521-B9F9-5B58C433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678923"/>
                </a:solidFill>
                <a:latin typeface="Book Antiqua" panose="02040602050305030304" pitchFamily="18" charset="0"/>
              </a:rPr>
              <a:t>Kontakty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48B7E7-C08A-4A43-8C55-F6BB81035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837189"/>
            <a:ext cx="9613861" cy="47427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Infolinka:</a:t>
            </a:r>
            <a:r>
              <a:rPr lang="cs-CZ" sz="4000" b="1" dirty="0"/>
              <a:t> </a:t>
            </a:r>
            <a:r>
              <a:rPr lang="cs-CZ" sz="2000" dirty="0"/>
              <a:t>722 960 675 (provozní doba po – pá 8-16 hod.) </a:t>
            </a:r>
          </a:p>
          <a:p>
            <a:pPr>
              <a:spcBef>
                <a:spcPts val="0"/>
              </a:spcBef>
            </a:pP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E-mail:</a:t>
            </a:r>
            <a:r>
              <a:rPr lang="cs-CZ" sz="4000" dirty="0"/>
              <a:t> </a:t>
            </a:r>
            <a:r>
              <a:rPr lang="cs-CZ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kotlikovedotace@kr-kralovehradecky.cz</a:t>
            </a:r>
            <a:endParaRPr lang="cs-CZ" sz="2000" dirty="0"/>
          </a:p>
          <a:p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Web:</a:t>
            </a:r>
            <a:r>
              <a:rPr lang="cs-CZ" sz="2000" dirty="0"/>
              <a:t> </a:t>
            </a:r>
            <a:r>
              <a:rPr lang="cs-CZ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https://kotliky.khk.cz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Ing. Jitka Hejlová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mobil: 607 094 578, e-mail: 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jhejlova@kr-kralovehradecky.cz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 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Bc. Iveta Lásková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mobil: 725 948 531, e-mail: 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ivlaskova@kr-kralovehradecky.cz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Ing. Martina Pavlistová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mobil: 601 350 994, e-mail: 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mpavlistova@kr-kralovehradecky.cz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Ing. Luboš Pechánek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mobil: 702 075 891, e-mail: </a:t>
            </a:r>
            <a:r>
              <a:rPr lang="cs-CZ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lpechanek@kr-kralovehradecky.cz</a:t>
            </a:r>
            <a:endParaRPr lang="cs-CZ" sz="2000" dirty="0"/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25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EA5308-2831-4123-B2B3-9B8A73AD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678923"/>
                </a:solidFill>
                <a:latin typeface="Book Antiqua" panose="02040602050305030304" pitchFamily="18" charset="0"/>
              </a:rPr>
              <a:t>Kotlíkové dotace 2021+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7FF07E-3086-4D35-BA31-4BA3038F2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739" y="1823099"/>
            <a:ext cx="10229462" cy="4392308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3100" b="1" u="sng" dirty="0">
                <a:solidFill>
                  <a:schemeClr val="accent1">
                    <a:lumMod val="75000"/>
                  </a:schemeClr>
                </a:solidFill>
              </a:rPr>
              <a:t>Podpora výměny nevyhovujících zdrojů vytápění probíhá: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na </a:t>
            </a: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Krajských úřadech </a:t>
            </a:r>
            <a:r>
              <a:rPr lang="cs-CZ" sz="2800" dirty="0"/>
              <a:t>(nízkopříjmové domácnosti).</a:t>
            </a:r>
          </a:p>
          <a:p>
            <a:pPr lvl="1">
              <a:spcAft>
                <a:spcPts val="600"/>
              </a:spcAft>
            </a:pP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na SFŽP </a:t>
            </a:r>
            <a:r>
              <a:rPr lang="cs-CZ" sz="2600" dirty="0"/>
              <a:t>(Státní fond životního prostředí) z programu </a:t>
            </a:r>
            <a:r>
              <a:rPr lang="cs-CZ" sz="2900" b="1" dirty="0">
                <a:solidFill>
                  <a:schemeClr val="accent2">
                    <a:lumMod val="75000"/>
                  </a:schemeClr>
                </a:solidFill>
              </a:rPr>
              <a:t>Nová zelená úsporám </a:t>
            </a:r>
            <a:r>
              <a:rPr lang="cs-CZ" sz="2800" dirty="0"/>
              <a:t>(ostatní domácnosti).</a:t>
            </a:r>
            <a:endParaRPr lang="cs-CZ" sz="2100" dirty="0"/>
          </a:p>
          <a:p>
            <a:pPr marL="0" indent="0">
              <a:spcAft>
                <a:spcPts val="600"/>
              </a:spcAft>
              <a:buNone/>
            </a:pPr>
            <a:endParaRPr lang="cs-CZ" sz="1100" b="1" u="sng" dirty="0">
              <a:solidFill>
                <a:srgbClr val="FF00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sz="3100" b="1" u="sng" dirty="0">
                <a:solidFill>
                  <a:srgbClr val="FF0000"/>
                </a:solidFill>
              </a:rPr>
              <a:t>Finanční podpora na výměnu starých kotlů na pevná paliva s ručním přikládáním</a:t>
            </a:r>
            <a:br>
              <a:rPr lang="cs-CZ" sz="3100" b="1" u="sng" dirty="0">
                <a:solidFill>
                  <a:srgbClr val="FF0000"/>
                </a:solidFill>
              </a:rPr>
            </a:br>
            <a:r>
              <a:rPr lang="cs-CZ" sz="3100" b="1" u="sng" dirty="0">
                <a:solidFill>
                  <a:srgbClr val="FF0000"/>
                </a:solidFill>
              </a:rPr>
              <a:t>1. a 2. emisní třídy za:</a:t>
            </a:r>
          </a:p>
          <a:p>
            <a:pPr lvl="1">
              <a:spcAft>
                <a:spcPts val="600"/>
              </a:spcAft>
            </a:pPr>
            <a:r>
              <a:rPr lang="cs-CZ" sz="2600" dirty="0"/>
              <a:t>kotle na </a:t>
            </a: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biomasu s ruční dodávkou </a:t>
            </a:r>
            <a:r>
              <a:rPr lang="cs-CZ" sz="2600" dirty="0"/>
              <a:t>paliva vč. akumulační nádrže </a:t>
            </a:r>
            <a:r>
              <a:rPr lang="cs-CZ" sz="2800" dirty="0"/>
              <a:t>(55 l/kW výkonu kotle),</a:t>
            </a:r>
          </a:p>
          <a:p>
            <a:pPr lvl="1">
              <a:spcAft>
                <a:spcPts val="600"/>
              </a:spcAft>
            </a:pPr>
            <a:r>
              <a:rPr lang="cs-CZ" sz="2600" dirty="0"/>
              <a:t>kotle na </a:t>
            </a: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biomasu automatické </a:t>
            </a:r>
            <a:r>
              <a:rPr lang="cs-CZ" sz="2800" dirty="0"/>
              <a:t>(dotace max. </a:t>
            </a: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130 000 Kč</a:t>
            </a:r>
            <a:r>
              <a:rPr lang="cs-CZ" sz="2800" dirty="0"/>
              <a:t>/náklady &gt; 136 842 Kč),</a:t>
            </a:r>
          </a:p>
          <a:p>
            <a:pPr lvl="1">
              <a:spcAft>
                <a:spcPts val="600"/>
              </a:spcAft>
            </a:pP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tepelná čerpadla </a:t>
            </a:r>
            <a:r>
              <a:rPr lang="cs-CZ" sz="2800" dirty="0"/>
              <a:t>(dotace max. </a:t>
            </a:r>
            <a:r>
              <a:rPr lang="cs-CZ" sz="2800" b="1" dirty="0">
                <a:solidFill>
                  <a:schemeClr val="accent2">
                    <a:lumMod val="75000"/>
                  </a:schemeClr>
                </a:solidFill>
              </a:rPr>
              <a:t>180 000 Kč</a:t>
            </a:r>
            <a:r>
              <a:rPr lang="cs-CZ" sz="2800" dirty="0"/>
              <a:t>/náklady &gt; 189 474 Kč).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cs-CZ" sz="9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2600" dirty="0"/>
              <a:t>Od 1. září 2024 zákaz provozování kotlů nesplňujících emisní třídu č. 3 a více. </a:t>
            </a:r>
          </a:p>
          <a:p>
            <a:pPr marL="0" indent="0">
              <a:spcAft>
                <a:spcPts val="600"/>
              </a:spcAft>
              <a:buNone/>
            </a:pPr>
            <a:endParaRPr lang="cs-CZ" sz="900" i="1" dirty="0"/>
          </a:p>
          <a:p>
            <a:pPr marL="0" lvl="0" indent="0">
              <a:buNone/>
            </a:pPr>
            <a:endParaRPr lang="cs-CZ" sz="900" dirty="0"/>
          </a:p>
          <a:p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1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D007C0-BECF-405A-9536-E55E5665D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678923"/>
                </a:solidFill>
                <a:latin typeface="Book Antiqua" panose="02040602050305030304" pitchFamily="18" charset="0"/>
              </a:rPr>
              <a:t>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1AD45D-E4E4-45AC-AFA3-1AFBC7997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57401"/>
            <a:ext cx="9924661" cy="368092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Nový zdroj musí být uveden v Seznamu podporovaných výrobků a technologií </a:t>
            </a:r>
            <a:r>
              <a:rPr lang="cs-CZ" b="1" dirty="0">
                <a:solidFill>
                  <a:srgbClr val="FF0000"/>
                </a:solidFill>
              </a:rPr>
              <a:t>(</a:t>
            </a:r>
            <a:r>
              <a:rPr lang="cs-CZ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https://svt.sfzp.cz</a:t>
            </a:r>
            <a:r>
              <a:rPr lang="cs-CZ" b="1" dirty="0">
                <a:solidFill>
                  <a:srgbClr val="FF0000"/>
                </a:solidFill>
              </a:rPr>
              <a:t>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Za způsobilé jsou považovány výměny kotlů realizované </a:t>
            </a:r>
            <a:r>
              <a:rPr lang="cs-CZ" b="1" dirty="0">
                <a:solidFill>
                  <a:srgbClr val="FF0000"/>
                </a:solidFill>
              </a:rPr>
              <a:t>od 1. ledna 2021.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Způsobilé výdaje: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Stavební práce, dodávky a služby související s uvedením do provozu nového zdroje vytápění, včetně realizace nové otopné soustavy nebo úpravy stávající otopné soustavy.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Úprava spalinových cest, náklady na zkoušky nebo testy související s uvedením kotle/tepelného čerpadla do provozu.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Náklady na projektovou dokumentaci vč. zpracování žádosti o dotaci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endParaRPr lang="cs-CZ" dirty="0">
              <a:latin typeface="Book Antiqua" panose="020406020503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292216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553B0-3A17-4375-8D03-F357E4ED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678923"/>
                </a:solidFill>
                <a:latin typeface="Book Antiqua" panose="02040602050305030304" pitchFamily="18" charset="0"/>
              </a:rPr>
              <a:t>Kdo může požádat o dotaci na Krajském úřadě?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CD64EC-3D19-4A41-8847-E26A86262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69976"/>
            <a:ext cx="10232571" cy="36389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u="sng" dirty="0">
                <a:solidFill>
                  <a:schemeClr val="accent1">
                    <a:lumMod val="75000"/>
                  </a:schemeClr>
                </a:solidFill>
              </a:rPr>
              <a:t>Vlastník/spoluvlastník rodinného domu, bytové jednotky v bytovém domě nebo trvale obývané stavby pro individuální rekreaci </a:t>
            </a:r>
            <a:r>
              <a:rPr lang="cs-CZ" sz="2000" dirty="0"/>
              <a:t>v Královéhradeckém kraji (fyzická osoba).</a:t>
            </a:r>
          </a:p>
          <a:p>
            <a:pPr marL="0" indent="0">
              <a:buNone/>
            </a:pPr>
            <a:endParaRPr lang="cs-CZ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dirty="0"/>
              <a:t>V dané nemovitosti musí žadatel </a:t>
            </a: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trvale bydlet = mít bydliště = trvale se zdržovat. </a:t>
            </a:r>
            <a:r>
              <a:rPr lang="cs-CZ" sz="2000" dirty="0"/>
              <a:t>(Když nemá v nemovitosti zapsaný trvalý pobyt, dokládá Čestným prohlášením, že má v nemovitosti bydliště - není nutné prokazovat).</a:t>
            </a:r>
          </a:p>
          <a:p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b="1" u="sng" dirty="0">
                <a:solidFill>
                  <a:schemeClr val="accent1">
                    <a:lumMod val="75000"/>
                  </a:schemeClr>
                </a:solidFill>
              </a:rPr>
              <a:t>U trvale obývané rekreační stavby </a:t>
            </a:r>
            <a:r>
              <a:rPr lang="cs-CZ" sz="2000" dirty="0"/>
              <a:t>nutné doložit </a:t>
            </a:r>
            <a:r>
              <a:rPr lang="cs-CZ" sz="2000" b="1" u="sng" dirty="0">
                <a:solidFill>
                  <a:schemeClr val="accent1">
                    <a:lumMod val="75000"/>
                  </a:schemeClr>
                </a:solidFill>
              </a:rPr>
              <a:t>trvalý pobyt  některého člena domácnosti za více než 24 měsíců před podáním žádosti </a:t>
            </a:r>
            <a:r>
              <a:rPr lang="cs-CZ" sz="2000" dirty="0"/>
              <a:t>některého z členů domácnosti ( prokázat zápisem v OP, výpis z Registru obyvatel).</a:t>
            </a:r>
          </a:p>
          <a:p>
            <a:pPr marL="0" indent="0">
              <a:buNone/>
            </a:pPr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029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CAB3E1-DDC1-4A49-98C0-316BD48D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678923"/>
                </a:solidFill>
                <a:latin typeface="Book Antiqua" panose="02040602050305030304" pitchFamily="18" charset="0"/>
              </a:rPr>
              <a:t>Způsobilý žadatel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013C79-6397-4123-B0ED-98F468800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86462"/>
            <a:ext cx="9806475" cy="39947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sz="2000" dirty="0"/>
              <a:t>Žadatel a všichni členové jeho domácnosti pobírají ke dni podání žádosti </a:t>
            </a: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starobní důchod </a:t>
            </a:r>
            <a:r>
              <a:rPr lang="cs-CZ" sz="2000" dirty="0"/>
              <a:t>nebo</a:t>
            </a:r>
            <a:r>
              <a:rPr lang="cs-CZ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invalidní důchod 3. stupně,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4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cs-CZ" sz="2000" dirty="0"/>
              <a:t>Žadatel (nebo některý z členů jeho domácnosti) v období od 1. 1. 2022 do doby podání žádosti pobíral </a:t>
            </a: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příspěvek na bydlení </a:t>
            </a:r>
            <a:r>
              <a:rPr lang="cs-CZ" sz="2000" dirty="0"/>
              <a:t>(není nutné, aby příspěvek pobíral po celou dobu).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400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schemeClr val="tx1">
                    <a:lumMod val="95000"/>
                  </a:schemeClr>
                </a:solidFill>
              </a:rPr>
              <a:t>Domácnost tvoří kromě žadatele i další osoby, které mají </a:t>
            </a:r>
            <a:r>
              <a:rPr lang="cs-CZ" sz="1400" b="1" u="sng" dirty="0">
                <a:solidFill>
                  <a:schemeClr val="tx1">
                    <a:lumMod val="95000"/>
                  </a:schemeClr>
                </a:solidFill>
              </a:rPr>
              <a:t>trvalý pobyt</a:t>
            </a:r>
            <a:r>
              <a:rPr lang="cs-CZ" sz="1400" dirty="0">
                <a:solidFill>
                  <a:schemeClr val="tx1">
                    <a:lumMod val="95000"/>
                  </a:schemeClr>
                </a:solidFill>
              </a:rPr>
              <a:t> v dotčené nemovitosti, a dále ostatní osoby, které s žadatelem </a:t>
            </a:r>
            <a:r>
              <a:rPr lang="cs-CZ" sz="1400" b="1" u="sng" dirty="0">
                <a:solidFill>
                  <a:schemeClr val="tx1">
                    <a:lumMod val="95000"/>
                  </a:schemeClr>
                </a:solidFill>
              </a:rPr>
              <a:t>trvale bydlí</a:t>
            </a:r>
            <a:r>
              <a:rPr lang="cs-CZ" sz="1400" dirty="0">
                <a:solidFill>
                  <a:schemeClr val="tx1">
                    <a:lumMod val="95000"/>
                  </a:schemeClr>
                </a:solidFill>
              </a:rPr>
              <a:t>. V případě, že osoba s trvalým pobytem ve skutečnosti bydlí jinde, označí žadatel tuto osobu v žádosti (čestným prohlášením). </a:t>
            </a:r>
            <a:r>
              <a:rPr lang="cs-CZ" sz="1400" b="1" dirty="0">
                <a:solidFill>
                  <a:schemeClr val="tx1">
                    <a:lumMod val="95000"/>
                  </a:schemeClr>
                </a:solidFill>
              </a:rPr>
              <a:t>Počet členů domácnosti je rozhodný k datu podání žádosti o podporu.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400" b="1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400" dirty="0">
                <a:solidFill>
                  <a:schemeClr val="tx1">
                    <a:lumMod val="95000"/>
                  </a:schemeClr>
                </a:solidFill>
              </a:rPr>
              <a:t>V případě rodinného/bytového domu nebo stavby pro rodinnou rekreaci o více bytech, kdy je celý dům/více bytů vytápěn jedním zdrojem tepla, jsou za členy jedné domácnosti považovány všechny osoby s bydlištěm v tomto domě/bytech. V případě, kdy je každý byt vytápěn jiným zdrojem tepla, jsou za členy domácnosti považovány pouze osoby bydlící v tomto bytě.</a:t>
            </a:r>
          </a:p>
        </p:txBody>
      </p:sp>
    </p:spTree>
    <p:extLst>
      <p:ext uri="{BB962C8B-B14F-4D97-AF65-F5344CB8AC3E}">
        <p14:creationId xmlns:p14="http://schemas.microsoft.com/office/powerpoint/2010/main" val="3982741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0084F-C979-41D0-A1D3-4CC9EFDD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678923"/>
                </a:solidFill>
                <a:latin typeface="Book Antiqua" panose="02040602050305030304" pitchFamily="18" charset="0"/>
              </a:rPr>
              <a:t>Jaký je postup pro podání žádosti?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39E165-BAE1-41F0-B5D8-43EC6C384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3445"/>
            <a:ext cx="10501618" cy="431196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Zveřejnění podmínek dotačního programu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:        </a:t>
            </a:r>
            <a:r>
              <a:rPr lang="cs-CZ" sz="2000" b="1" dirty="0">
                <a:solidFill>
                  <a:srgbClr val="FF0000"/>
                </a:solidFill>
              </a:rPr>
              <a:t> 29. 2. 2024</a:t>
            </a:r>
          </a:p>
          <a:p>
            <a:pPr marL="0" indent="0">
              <a:spcBef>
                <a:spcPct val="0"/>
              </a:spcBef>
              <a:buNone/>
            </a:pPr>
            <a:endParaRPr lang="cs-CZ" sz="2000" dirty="0"/>
          </a:p>
          <a:p>
            <a:pPr marL="0" indent="0">
              <a:spcBef>
                <a:spcPct val="0"/>
              </a:spcBef>
              <a:buNone/>
            </a:pP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Finanční alokace 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cs-CZ" dirty="0"/>
              <a:t>			</a:t>
            </a:r>
            <a:r>
              <a:rPr lang="cs-CZ" b="1" dirty="0"/>
              <a:t>68 000 000 Kč</a:t>
            </a:r>
          </a:p>
          <a:p>
            <a:pPr>
              <a:spcBef>
                <a:spcPct val="0"/>
              </a:spcBef>
            </a:pPr>
            <a:endParaRPr lang="cs-CZ" b="1" dirty="0"/>
          </a:p>
          <a:p>
            <a:pPr marL="0" indent="0">
              <a:spcBef>
                <a:spcPct val="0"/>
              </a:spcBef>
              <a:buNone/>
            </a:pP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Způsob podání žádosti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cs-CZ" b="1" dirty="0"/>
              <a:t>	</a:t>
            </a:r>
            <a:r>
              <a:rPr lang="cs-CZ" sz="2000" dirty="0"/>
              <a:t>elektronicky prostřednictvím dotačního portálu DOTIS s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2000" dirty="0"/>
              <a:t>                                                          následným doručením listinné </a:t>
            </a:r>
            <a:r>
              <a:rPr lang="cs-CZ" dirty="0"/>
              <a:t>podoby žádosti</a:t>
            </a:r>
            <a:endParaRPr lang="cs-CZ" b="1" dirty="0"/>
          </a:p>
          <a:p>
            <a:pPr marL="0" indent="0">
              <a:spcBef>
                <a:spcPct val="0"/>
              </a:spcBef>
              <a:buNone/>
            </a:pPr>
            <a:endParaRPr lang="cs-CZ" dirty="0"/>
          </a:p>
          <a:p>
            <a:pPr marL="0" indent="0">
              <a:spcBef>
                <a:spcPct val="0"/>
              </a:spcBef>
              <a:buNone/>
            </a:pPr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</a:rPr>
              <a:t>Postup podání žádosti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 :</a:t>
            </a:r>
            <a:r>
              <a:rPr lang="cs-CZ" dirty="0"/>
              <a:t>	</a:t>
            </a:r>
            <a:r>
              <a:rPr lang="cs-CZ" sz="2000" dirty="0"/>
              <a:t>1. Zřízení účtu v dotačním portálu DOTIS </a:t>
            </a:r>
            <a:r>
              <a:rPr lang="cs-CZ" sz="2000" b="1" dirty="0"/>
              <a:t>– kdykoliv.</a:t>
            </a:r>
          </a:p>
          <a:p>
            <a:pPr marL="3657600" lvl="8" indent="0">
              <a:spcBef>
                <a:spcPct val="0"/>
              </a:spcBef>
              <a:buNone/>
            </a:pPr>
            <a:r>
              <a:rPr lang="cs-CZ" sz="2000" dirty="0"/>
              <a:t>2. Vyplnění a odeslání elektronické žádosti </a:t>
            </a:r>
            <a:r>
              <a:rPr lang="cs-CZ" sz="2000" b="1" dirty="0"/>
              <a:t>– od 2. 4. do 31.8. 2024 (do 12 hodin)</a:t>
            </a:r>
          </a:p>
          <a:p>
            <a:pPr marL="3657600" lvl="8" indent="0">
              <a:spcBef>
                <a:spcPct val="0"/>
              </a:spcBef>
              <a:buNone/>
            </a:pPr>
            <a:r>
              <a:rPr lang="cs-CZ" sz="2000" dirty="0"/>
              <a:t>3. Doručení podepsané (listinné) žádosti vč. příloh na KÚ KHK </a:t>
            </a:r>
            <a:r>
              <a:rPr lang="cs-CZ" sz="2000" b="1" dirty="0"/>
              <a:t>– do 10 pracovních dní od odeslání elektronické verze.</a:t>
            </a:r>
          </a:p>
          <a:p>
            <a:pPr marL="3657600" lvl="8" indent="0">
              <a:spcBef>
                <a:spcPct val="0"/>
              </a:spcBef>
              <a:buNone/>
            </a:pPr>
            <a:endParaRPr lang="cs-CZ" sz="2000" dirty="0"/>
          </a:p>
          <a:p>
            <a:pPr marL="0" indent="0">
              <a:spcBef>
                <a:spcPct val="0"/>
              </a:spcBef>
              <a:buNone/>
            </a:pPr>
            <a:r>
              <a:rPr lang="cs-CZ" dirty="0"/>
              <a:t> </a:t>
            </a:r>
            <a:endParaRPr lang="cs-CZ" sz="2400" dirty="0"/>
          </a:p>
          <a:p>
            <a:pPr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cs-CZ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C34D0C-BCBA-4368-9A6C-2A05E3CC2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34517"/>
            <a:ext cx="9616751" cy="460052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000" b="1" dirty="0">
                <a:hlinkClick r:id="rId2"/>
              </a:rPr>
              <a:t>https://dotace.khk.cz</a:t>
            </a:r>
            <a:endParaRPr lang="cs-CZ" sz="2000" b="1" dirty="0"/>
          </a:p>
          <a:p>
            <a:pPr>
              <a:buFontTx/>
              <a:buChar char="-"/>
            </a:pPr>
            <a:r>
              <a:rPr lang="cs-CZ" dirty="0"/>
              <a:t>Lze zřídit kdykoliv (pokud již máte, není třeba znovu zřizovat) .</a:t>
            </a:r>
          </a:p>
          <a:p>
            <a:pPr>
              <a:buFontTx/>
              <a:buChar char="-"/>
            </a:pPr>
            <a:r>
              <a:rPr lang="cs-CZ" dirty="0"/>
              <a:t>Nutné provést </a:t>
            </a:r>
            <a:r>
              <a:rPr lang="cs-CZ" b="1" dirty="0">
                <a:solidFill>
                  <a:srgbClr val="FF0000"/>
                </a:solidFill>
              </a:rPr>
              <a:t>na jméno žadatele – vlastníka nemovitosti.</a:t>
            </a:r>
          </a:p>
          <a:p>
            <a:pPr>
              <a:buFontTx/>
              <a:buChar char="-"/>
            </a:pPr>
            <a:r>
              <a:rPr lang="cs-CZ" dirty="0"/>
              <a:t>Žadatel musí mít e-mailový účet.</a:t>
            </a:r>
          </a:p>
          <a:p>
            <a:pPr>
              <a:buFontTx/>
              <a:buChar char="-"/>
            </a:pPr>
            <a:r>
              <a:rPr lang="cs-CZ" dirty="0"/>
              <a:t>Po založení uživatelského účtu je nutné, aby uživatel doplnil i další osobní údaje (titul, adresa, datum narození, e-mail a telefon, bankovní účet)!!! Tyto údaje se následně přenášejí do žádosti o dotaci.</a:t>
            </a:r>
          </a:p>
          <a:p>
            <a:pPr>
              <a:buFontTx/>
              <a:buChar char="-"/>
            </a:pPr>
            <a:r>
              <a:rPr lang="cs-CZ" dirty="0"/>
              <a:t>Příručka k podání a vyplnění žádosti o kotlíkovou dotaci.</a:t>
            </a:r>
          </a:p>
          <a:p>
            <a:pPr>
              <a:buFontTx/>
              <a:buChar char="-"/>
            </a:pPr>
            <a:endParaRPr lang="cs-CZ" b="1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1183F72-0510-41C9-A4A0-118D0912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63" y="617427"/>
            <a:ext cx="10058400" cy="917758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cs-CZ" sz="2800" b="1" u="sng" dirty="0">
                <a:solidFill>
                  <a:schemeClr val="accent1">
                    <a:lumMod val="75000"/>
                  </a:schemeClr>
                </a:solidFill>
              </a:rPr>
              <a:t>Zřízení uživatelského účtu v dotačním portálu DOTIS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23C4061-02D9-415A-97DC-09CB6B1736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303" y="4089419"/>
            <a:ext cx="5760720" cy="18503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CFC1631-469A-4D9A-A7F8-36C04C6FF0CB}"/>
              </a:ext>
            </a:extLst>
          </p:cNvPr>
          <p:cNvCxnSpPr>
            <a:cxnSpLocks/>
          </p:cNvCxnSpPr>
          <p:nvPr/>
        </p:nvCxnSpPr>
        <p:spPr>
          <a:xfrm>
            <a:off x="7560963" y="1248049"/>
            <a:ext cx="324688" cy="284137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621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A319B-0EF7-4160-9F18-DF35EC75B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684" y="600649"/>
            <a:ext cx="10058400" cy="917758"/>
          </a:xfrm>
        </p:spPr>
        <p:txBody>
          <a:bodyPr>
            <a:normAutofit/>
          </a:bodyPr>
          <a:lstStyle/>
          <a:p>
            <a:r>
              <a:rPr lang="cs-CZ" sz="2800" b="1" u="sng" dirty="0">
                <a:solidFill>
                  <a:schemeClr val="accent1">
                    <a:lumMod val="75000"/>
                  </a:schemeClr>
                </a:solidFill>
              </a:rPr>
              <a:t>2. Vyplnění elektronické žádosti v systému DOTIS</a:t>
            </a:r>
            <a:endParaRPr lang="cs-CZ" sz="2800" b="1" dirty="0">
              <a:solidFill>
                <a:srgbClr val="678923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7E2C05-DD92-4018-B2CF-CD5A49B5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73" y="1506593"/>
            <a:ext cx="10058400" cy="484755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Kdykoliv v termínu </a:t>
            </a:r>
            <a:r>
              <a:rPr lang="cs-CZ" b="1" dirty="0">
                <a:solidFill>
                  <a:srgbClr val="FF0000"/>
                </a:solidFill>
              </a:rPr>
              <a:t>od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2. 4. do 31. 8. 2024 (do 12 hodin).</a:t>
            </a:r>
          </a:p>
          <a:p>
            <a:pPr>
              <a:buFontTx/>
              <a:buChar char="-"/>
            </a:pPr>
            <a:r>
              <a:rPr lang="cs-CZ" dirty="0"/>
              <a:t>Po přihlášení do uživatelského účtu je nutné formulář žádosti vygenerovat (záložka „Moje žádosti“ – kliknout na tlačítko „Nová žádost“)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>
              <a:buFontTx/>
              <a:buChar char="-"/>
            </a:pPr>
            <a:r>
              <a:rPr lang="cs-CZ" dirty="0"/>
              <a:t>Poté vyberte dotační oblast „OPK – Kotlíkové dotace“, dotační program „24OPK01 – Výměna kotlů pro nízkopříjmové domácnosti“ a potvrdíte tlačítkem „Vytvořit žádost“. </a:t>
            </a:r>
          </a:p>
          <a:p>
            <a:pPr>
              <a:buFontTx/>
              <a:buChar char="-"/>
            </a:pPr>
            <a:r>
              <a:rPr lang="cs-CZ" dirty="0"/>
              <a:t>Následně vyplníte všechny záložky a žádost elektronicky </a:t>
            </a:r>
          </a:p>
          <a:p>
            <a:pPr marL="0" indent="0">
              <a:buNone/>
            </a:pPr>
            <a:r>
              <a:rPr lang="cs-CZ" dirty="0"/>
              <a:t>odešlete na úřad.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b="1" dirty="0">
                <a:solidFill>
                  <a:srgbClr val="FF0000"/>
                </a:solidFill>
              </a:rPr>
              <a:t>Přílohy se nenahrávají, pouze přikládají v listinné podobě. 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F305AC-B602-41D0-932D-2EADD90B29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42" y="2209676"/>
            <a:ext cx="5055906" cy="14686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8EA715AD-7121-4783-9F77-1100C4333A69}"/>
              </a:ext>
            </a:extLst>
          </p:cNvPr>
          <p:cNvCxnSpPr>
            <a:cxnSpLocks/>
          </p:cNvCxnSpPr>
          <p:nvPr/>
        </p:nvCxnSpPr>
        <p:spPr>
          <a:xfrm>
            <a:off x="3349690" y="2404082"/>
            <a:ext cx="4366726" cy="67502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06B8F0F1-771E-43E2-A651-0510B667DD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51" y="4332982"/>
            <a:ext cx="4480980" cy="20211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600B1FC5-2C61-4E81-8C72-6C55BF17A3AC}"/>
              </a:ext>
            </a:extLst>
          </p:cNvPr>
          <p:cNvCxnSpPr>
            <a:cxnSpLocks/>
          </p:cNvCxnSpPr>
          <p:nvPr/>
        </p:nvCxnSpPr>
        <p:spPr>
          <a:xfrm>
            <a:off x="6438122" y="4298438"/>
            <a:ext cx="933062" cy="171980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Obrázek 18">
            <a:extLst>
              <a:ext uri="{FF2B5EF4-FFF2-40B4-BE49-F238E27FC236}">
                <a16:creationId xmlns:a16="http://schemas.microsoft.com/office/drawing/2014/main" id="{86225C6A-50EE-4E29-9A7F-C0055C0D74E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59" y="4871321"/>
            <a:ext cx="2524125" cy="781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3FD4A234-90B7-48EE-8A1D-D1752BB932E0}"/>
              </a:ext>
            </a:extLst>
          </p:cNvPr>
          <p:cNvCxnSpPr>
            <a:cxnSpLocks/>
          </p:cNvCxnSpPr>
          <p:nvPr/>
        </p:nvCxnSpPr>
        <p:spPr>
          <a:xfrm>
            <a:off x="2349134" y="4985226"/>
            <a:ext cx="683315" cy="27662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743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BD509-DABD-4577-B37A-75AF6B12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5" y="642594"/>
            <a:ext cx="10058400" cy="850304"/>
          </a:xfrm>
        </p:spPr>
        <p:txBody>
          <a:bodyPr>
            <a:normAutofit/>
          </a:bodyPr>
          <a:lstStyle/>
          <a:p>
            <a:r>
              <a:rPr lang="cs-CZ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3. Odeslání podepsané (listinné) žádosti vč. příloh na KÚ KHK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383F9F-16ED-4A58-AAAA-4BDC09C3B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2" y="1408921"/>
            <a:ext cx="11013233" cy="4982547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/>
              <a:t>Po vyplnění a odeslání elektronické verze žádosti v dotačním portálu DOTIS je nutné </a:t>
            </a:r>
            <a:r>
              <a:rPr lang="cs-CZ" b="1" dirty="0">
                <a:solidFill>
                  <a:srgbClr val="FF0000"/>
                </a:solidFill>
              </a:rPr>
              <a:t>nejdéle do 10 pracovních dní</a:t>
            </a:r>
            <a:r>
              <a:rPr lang="cs-CZ" dirty="0"/>
              <a:t> doručit podepsanou žádost včetně povinných příloh </a:t>
            </a:r>
            <a:r>
              <a:rPr lang="cs-CZ" b="1" dirty="0"/>
              <a:t>na adresu KÚ KHK.</a:t>
            </a:r>
          </a:p>
          <a:p>
            <a:pPr>
              <a:buFontTx/>
              <a:buChar char="-"/>
            </a:pPr>
            <a:r>
              <a:rPr lang="cs-CZ" dirty="0"/>
              <a:t>Pokud žadatel nedoručí ve výše uvedené lhůtě podepsanou verzi žádosti, bude žádost vyloučena z dalšího hodnocení. </a:t>
            </a:r>
          </a:p>
          <a:p>
            <a:pPr>
              <a:buFontTx/>
              <a:buChar char="-"/>
            </a:pPr>
            <a:r>
              <a:rPr lang="cs-CZ" dirty="0"/>
              <a:t>Odeslání </a:t>
            </a:r>
            <a:r>
              <a:rPr lang="cs-CZ" b="1" dirty="0"/>
              <a:t>v listinné podobě </a:t>
            </a:r>
            <a:r>
              <a:rPr lang="cs-CZ" dirty="0"/>
              <a:t>(poštou či osobně na podatelnu), </a:t>
            </a:r>
            <a:r>
              <a:rPr lang="cs-CZ" b="1" dirty="0"/>
              <a:t>elektronicky</a:t>
            </a:r>
            <a:r>
              <a:rPr lang="cs-CZ" dirty="0"/>
              <a:t> (s elektronickým podpisem na </a:t>
            </a:r>
            <a:r>
              <a:rPr lang="cs-CZ" b="1" u="sng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posta@kr-kralovehradecky.cz</a:t>
            </a:r>
            <a:r>
              <a:rPr lang="cs-CZ" dirty="0"/>
              <a:t>) či </a:t>
            </a:r>
            <a:r>
              <a:rPr lang="cs-CZ" b="1" dirty="0"/>
              <a:t>datovou schránkou </a:t>
            </a:r>
            <a:r>
              <a:rPr lang="cs-CZ" dirty="0"/>
              <a:t>(gcgbp3q).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Tisk žádosti se provede přes ikonu „Tisk“. </a:t>
            </a:r>
          </a:p>
          <a:p>
            <a:pPr>
              <a:buFontTx/>
              <a:buChar char="-"/>
            </a:pPr>
            <a:r>
              <a:rPr lang="cs-CZ" dirty="0"/>
              <a:t>Pokud se v záhlaví tištěné verze žádosti objeví text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„Pracovní verze žádosti – NEODESÍLAT!“, </a:t>
            </a:r>
            <a:r>
              <a:rPr lang="cs-CZ" dirty="0"/>
              <a:t>není ještě  </a:t>
            </a:r>
          </a:p>
          <a:p>
            <a:pPr marL="0" indent="0">
              <a:buNone/>
            </a:pPr>
            <a:r>
              <a:rPr lang="cs-CZ" dirty="0"/>
              <a:t>žádost elektronicky odeslána! </a:t>
            </a:r>
            <a:endParaRPr lang="cs-CZ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589240-4BE3-4C0C-8E14-B21C95F24A2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98" y="3429000"/>
            <a:ext cx="5231675" cy="2277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8FEBB26-0E2D-4995-821D-790171FF4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68" y="5206468"/>
            <a:ext cx="5103845" cy="1250314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439E34A5-C061-4AE0-A14D-97AB7FEBE430}"/>
              </a:ext>
            </a:extLst>
          </p:cNvPr>
          <p:cNvCxnSpPr>
            <a:cxnSpLocks/>
          </p:cNvCxnSpPr>
          <p:nvPr/>
        </p:nvCxnSpPr>
        <p:spPr>
          <a:xfrm>
            <a:off x="4689446" y="3825380"/>
            <a:ext cx="3377959" cy="162369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D37C606C-6ACF-4859-A38A-E32097FBE247}"/>
              </a:ext>
            </a:extLst>
          </p:cNvPr>
          <p:cNvCxnSpPr>
            <a:cxnSpLocks/>
          </p:cNvCxnSpPr>
          <p:nvPr/>
        </p:nvCxnSpPr>
        <p:spPr>
          <a:xfrm>
            <a:off x="3524403" y="4567892"/>
            <a:ext cx="0" cy="79708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608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4193</TotalTime>
  <Words>1258</Words>
  <Application>Microsoft Office PowerPoint</Application>
  <PresentationFormat>Širokoúhlá obrazovka</PresentationFormat>
  <Paragraphs>104</Paragraphs>
  <Slides>12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Book Antiqua</vt:lpstr>
      <vt:lpstr>Calibri</vt:lpstr>
      <vt:lpstr>Garamond</vt:lpstr>
      <vt:lpstr>Wingdings</vt:lpstr>
      <vt:lpstr>Savon</vt:lpstr>
      <vt:lpstr>Acrobat Document</vt:lpstr>
      <vt:lpstr>Kotlíkové dotace 2021+</vt:lpstr>
      <vt:lpstr>Kotlíkové dotace 2021+</vt:lpstr>
      <vt:lpstr>Způsobilé výdaje</vt:lpstr>
      <vt:lpstr>Kdo může požádat o dotaci na Krajském úřadě?</vt:lpstr>
      <vt:lpstr>Způsobilý žadatel</vt:lpstr>
      <vt:lpstr>Jaký je postup pro podání žádosti?</vt:lpstr>
      <vt:lpstr>1. Zřízení uživatelského účtu v dotačním portálu DOTIS</vt:lpstr>
      <vt:lpstr>2. Vyplnění elektronické žádosti v systému DOTIS</vt:lpstr>
      <vt:lpstr>3. Odeslání podepsané (listinné) žádosti vč. příloh na KÚ KHK</vt:lpstr>
      <vt:lpstr>Přílohy žádosti</vt:lpstr>
      <vt:lpstr>Přílohy žádosti</vt:lpstr>
      <vt:lpstr>Kontakty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Kotlíkové dotace 2022</dc:title>
  <dc:creator>Pavlistová Martina Ing.</dc:creator>
  <cp:lastModifiedBy>Hejlová Jitka Ing.</cp:lastModifiedBy>
  <cp:revision>289</cp:revision>
  <cp:lastPrinted>2023-06-06T08:25:37Z</cp:lastPrinted>
  <dcterms:created xsi:type="dcterms:W3CDTF">2021-09-06T07:47:00Z</dcterms:created>
  <dcterms:modified xsi:type="dcterms:W3CDTF">2024-03-19T14:56:12Z</dcterms:modified>
</cp:coreProperties>
</file>