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9" r:id="rId2"/>
    <p:sldId id="269" r:id="rId3"/>
    <p:sldId id="258" r:id="rId4"/>
    <p:sldId id="260" r:id="rId5"/>
    <p:sldId id="271" r:id="rId6"/>
    <p:sldId id="273" r:id="rId7"/>
    <p:sldId id="272" r:id="rId8"/>
    <p:sldId id="270" r:id="rId9"/>
    <p:sldId id="262" r:id="rId10"/>
    <p:sldId id="263" r:id="rId11"/>
    <p:sldId id="264" r:id="rId12"/>
    <p:sldId id="266" r:id="rId13"/>
    <p:sldId id="267" r:id="rId14"/>
    <p:sldId id="268" r:id="rId15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712E-BC2A-4623-A2C7-460C744261C9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32606-E455-480A-98FD-3A9EB4973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8676" name="Zástupný symbol pro číslo snímku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430AFF7D-E6FA-4605-B9A2-C5E30B581F29}" type="slidenum">
              <a:rPr lang="cs-CZ" smtClean="0"/>
              <a:pPr defTabSz="911225"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9700" name="Zástupný symbol pro číslo snímku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9DC896FC-4B3D-4345-9E55-850AF03A2926}" type="slidenum">
              <a:rPr lang="cs-CZ" smtClean="0"/>
              <a:pPr defTabSz="911225"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32606-E455-480A-98FD-3A9EB4973F6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0724" name="Zástupný symbol pro zápatí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2813"/>
            <a:r>
              <a:rPr lang="cs-CZ" smtClean="0"/>
              <a:t>Nedvědice</a:t>
            </a:r>
          </a:p>
        </p:txBody>
      </p:sp>
      <p:sp>
        <p:nvSpPr>
          <p:cNvPr id="30725" name="Zástupný symbol pro číslo snímku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7C8D72DD-9E0F-412D-BD5C-4E07153657BA}" type="slidenum">
              <a:rPr lang="cs-CZ" smtClean="0"/>
              <a:pPr defTabSz="912813"/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1748" name="Zástupný symbol pro číslo snímku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F0D21F6D-10DE-4AE9-B7AB-08D182C7DCE8}" type="slidenum">
              <a:rPr lang="cs-CZ" smtClean="0"/>
              <a:pPr defTabSz="911225"/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CCB86B-2A7C-4809-86D7-AD25EAE1324A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93213A-859E-4845-96F2-905C1F4E1CC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sz="5300" dirty="0" smtClean="0"/>
              <a:t>CÍLENÁ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6000" dirty="0" smtClean="0"/>
              <a:t>PREZENTACE A PROPAGACE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KRÁLOVÉHRADECKÉHO KRAJE </a:t>
            </a:r>
            <a:br>
              <a:rPr lang="cs-CZ" sz="4000" dirty="0" smtClean="0"/>
            </a:br>
            <a:r>
              <a:rPr lang="cs-CZ" sz="4000" dirty="0" smtClean="0"/>
              <a:t>JAKO CELKU II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944216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pPr algn="ctr"/>
            <a:r>
              <a:rPr lang="cs-CZ" sz="3500" dirty="0" smtClean="0"/>
              <a:t>2011 - 2013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cs-CZ" sz="1000" smtClean="0"/>
              <a:t> Hradec Králové, 10.09.2012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DA95-7C13-40A7-8BEE-34551A431EE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5637A8-CA02-4F22-A7C8-BE0D4A6026E0}" type="slidenum">
              <a:rPr lang="cs-CZ" smtClean="0">
                <a:latin typeface="Times New Roman" pitchFamily="18" charset="0"/>
              </a:rPr>
              <a:pPr/>
              <a:t>10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149" name="Zástupný symbol pro obsah 2"/>
          <p:cNvSpPr>
            <a:spLocks noGrp="1"/>
          </p:cNvSpPr>
          <p:nvPr>
            <p:ph idx="1"/>
          </p:nvPr>
        </p:nvSpPr>
        <p:spPr>
          <a:xfrm>
            <a:off x="684213" y="1557338"/>
            <a:ext cx="7802562" cy="441483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DLOUHODOBĚ probíhající:</a:t>
            </a: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endParaRPr lang="cs-CZ" sz="1800" dirty="0" smtClean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endParaRPr lang="cs-CZ" sz="900" i="1" dirty="0" smtClean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  <a:defRPr/>
            </a:pPr>
            <a:r>
              <a:rPr lang="cs-CZ" sz="1800" b="1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 </a:t>
            </a:r>
            <a:r>
              <a:rPr lang="cs-CZ" sz="1800" b="1" u="sng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Statistická šetření a monitoring </a:t>
            </a:r>
            <a:r>
              <a:rPr lang="cs-CZ" sz="18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>
              <a:buFontTx/>
              <a:buNone/>
              <a:defRPr/>
            </a:pPr>
            <a:r>
              <a:rPr lang="cs-CZ" sz="18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cs-CZ" sz="14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(8x 3-měsíční etapa; léto 2011 – jaro 2013) </a:t>
            </a:r>
          </a:p>
          <a:p>
            <a:pPr>
              <a:buFontTx/>
              <a:buNone/>
              <a:defRPr/>
            </a:pPr>
            <a:endParaRPr lang="cs-CZ" sz="1400" dirty="0" smtClean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buFontTx/>
              <a:buNone/>
              <a:defRPr/>
            </a:pPr>
            <a:r>
              <a:rPr lang="cs-CZ" sz="18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	</a:t>
            </a:r>
            <a:r>
              <a:rPr lang="cs-CZ" sz="18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  </a:t>
            </a:r>
            <a:r>
              <a:rPr lang="cs-CZ" sz="1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4</a:t>
            </a:r>
            <a:r>
              <a:rPr lang="cs-CZ" sz="1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etapa: JARO 2012    	</a:t>
            </a:r>
          </a:p>
          <a:p>
            <a:pPr lvl="4">
              <a:buFontTx/>
              <a:buNone/>
              <a:defRPr/>
            </a:pPr>
            <a:r>
              <a:rPr lang="cs-CZ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  	(15.03.2012 – 14.06.2012)</a:t>
            </a:r>
            <a:endParaRPr lang="cs-CZ" sz="18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endParaRPr lang="cs-CZ" sz="1800" dirty="0" smtClean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buFontTx/>
              <a:buNone/>
              <a:defRPr/>
            </a:pPr>
            <a:r>
              <a:rPr lang="cs-CZ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cs-CZ" sz="32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 </a:t>
            </a:r>
            <a:r>
              <a:rPr lang="cs-CZ" b="1" dirty="0" smtClean="0">
                <a:solidFill>
                  <a:srgbClr val="0099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 etapa: LÉTO 2012    	</a:t>
            </a:r>
          </a:p>
          <a:p>
            <a:pPr lvl="4">
              <a:buFontTx/>
              <a:buNone/>
              <a:defRPr/>
            </a:pPr>
            <a:r>
              <a:rPr lang="cs-CZ" sz="1600" b="1" dirty="0" smtClean="0">
                <a:solidFill>
                  <a:srgbClr val="0099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 	 (15.06.2012 – 14.09.2012</a:t>
            </a:r>
            <a:r>
              <a:rPr lang="cs-CZ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cs-CZ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endParaRPr lang="cs-CZ" sz="900" dirty="0" smtClean="0">
              <a:solidFill>
                <a:schemeClr val="accent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5732463"/>
            <a:ext cx="173513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latin typeface="Calibri" pitchFamily="34" charset="0"/>
              </a:rPr>
              <a:t/>
            </a:r>
            <a:br>
              <a:rPr lang="cs-CZ" sz="3200" b="1" dirty="0" smtClean="0">
                <a:latin typeface="Calibri" pitchFamily="34" charset="0"/>
              </a:rPr>
            </a:b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PROJEKTOVÉ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AKTIVITY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222" name="Obrázek 12" descr="logo_colour_CMYK"/>
          <p:cNvPicPr>
            <a:picLocks noChangeAspect="1" noChangeArrowheads="1"/>
          </p:cNvPicPr>
          <p:nvPr/>
        </p:nvPicPr>
        <p:blipFill>
          <a:blip r:embed="rId4" cstate="print"/>
          <a:srcRect l="4869"/>
          <a:stretch>
            <a:fillRect/>
          </a:stretch>
        </p:blipFill>
        <p:spPr bwMode="auto">
          <a:xfrm>
            <a:off x="7092950" y="404813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5805488"/>
            <a:ext cx="1295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álný popisek 7"/>
          <p:cNvSpPr/>
          <p:nvPr/>
        </p:nvSpPr>
        <p:spPr>
          <a:xfrm>
            <a:off x="5436096" y="3212976"/>
            <a:ext cx="2448272" cy="468632"/>
          </a:xfrm>
          <a:prstGeom prst="wedgeEllipseCallout">
            <a:avLst>
              <a:gd name="adj1" fmla="val -61769"/>
              <a:gd name="adj2" fmla="val 9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poslední kompletně zakončená etapa</a:t>
            </a:r>
            <a:endParaRPr lang="cs-CZ" sz="1000" dirty="0"/>
          </a:p>
        </p:txBody>
      </p:sp>
      <p:sp>
        <p:nvSpPr>
          <p:cNvPr id="9" name="Oválný popisek 8"/>
          <p:cNvSpPr/>
          <p:nvPr/>
        </p:nvSpPr>
        <p:spPr>
          <a:xfrm>
            <a:off x="6084168" y="4149080"/>
            <a:ext cx="2232248" cy="612648"/>
          </a:xfrm>
          <a:prstGeom prst="wedgeEllipseCallout">
            <a:avLst>
              <a:gd name="adj1" fmla="val -87681"/>
              <a:gd name="adj2" fmla="val 24974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aktuálně probíhající</a:t>
            </a:r>
            <a:endParaRPr lang="cs-CZ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3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STATISTICKÁ ŠETŘENÍ A MONITORING</a:t>
            </a:r>
            <a:endParaRPr lang="cs-CZ" sz="3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>
              <a:defRPr/>
            </a:pPr>
            <a:r>
              <a:rPr lang="cs-CZ" sz="20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 tříměsíčních etap</a:t>
            </a:r>
            <a:r>
              <a:rPr lang="cs-CZ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(Léto 2011 – Jaro 2013)</a:t>
            </a:r>
          </a:p>
          <a:p>
            <a:pPr>
              <a:buFontTx/>
              <a:buNone/>
              <a:defRPr/>
            </a:pPr>
            <a:endParaRPr lang="cs-CZ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None/>
              <a:defRPr/>
            </a:pP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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Léto 2011 		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  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15/06/2011 – 14/09/2011 </a:t>
            </a:r>
            <a:r>
              <a:rPr lang="cs-CZ" sz="10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(ukončeno)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cs-CZ" sz="2000" dirty="0" smtClean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None/>
              <a:defRPr/>
            </a:pP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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Podzim 2011	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  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15/09/2011 – 14/12/2011 </a:t>
            </a:r>
            <a:r>
              <a:rPr lang="cs-CZ" sz="10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(ukončeno)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cs-CZ" sz="2000" dirty="0" smtClean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None/>
              <a:defRPr/>
            </a:pP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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Zima 2011/2012	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  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15/12/2011 – 14/03/2012  </a:t>
            </a:r>
            <a:r>
              <a:rPr lang="cs-CZ" sz="10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(ukončeno)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cs-CZ" sz="2000" dirty="0" smtClean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None/>
              <a:defRPr/>
            </a:pP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</a:t>
            </a:r>
            <a:r>
              <a:rPr lang="cs-CZ" sz="16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Jaro 2012			15/03/2012 – 14/06/2012  </a:t>
            </a:r>
            <a:r>
              <a:rPr lang="cs-CZ" sz="105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(ukončeno)</a:t>
            </a:r>
            <a:endParaRPr lang="cs-CZ" sz="2000" dirty="0" smtClean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None/>
              <a:defRPr/>
            </a:pPr>
            <a:r>
              <a:rPr lang="cs-CZ" sz="16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</a:t>
            </a:r>
            <a:r>
              <a:rPr lang="cs-CZ" sz="16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Léto 2012			15/06/2012 – 14/09/2012 </a:t>
            </a:r>
            <a:r>
              <a:rPr lang="cs-CZ" sz="1600" dirty="0" smtClean="0">
                <a:solidFill>
                  <a:schemeClr val="accent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cs-CZ" sz="2000" dirty="0" smtClean="0">
              <a:solidFill>
                <a:schemeClr val="accent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None/>
              <a:defRPr/>
            </a:pP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</a:t>
            </a: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Podzim 2012		15/09/2012 – 14/12/2012	</a:t>
            </a:r>
            <a:endParaRPr lang="cs-CZ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None/>
              <a:defRPr/>
            </a:pP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</a:t>
            </a: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Zima 2012/2013		15/12/2012 – 14/03/2013	</a:t>
            </a:r>
            <a:endParaRPr lang="cs-CZ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None/>
              <a:defRPr/>
            </a:pP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</a:t>
            </a: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Jaro 2013			15/03/2012 – 14/06/2013</a:t>
            </a:r>
          </a:p>
          <a:p>
            <a:pPr lvl="2">
              <a:buFontTx/>
              <a:buNone/>
              <a:defRPr/>
            </a:pP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cs-CZ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buNone/>
              <a:defRPr/>
            </a:pPr>
            <a:r>
              <a:rPr lang="cs-CZ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  </a:t>
            </a:r>
            <a:r>
              <a:rPr lang="cs-CZ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Dílčí etapové zprávy</a:t>
            </a:r>
            <a:r>
              <a:rPr lang="cs-CZ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do 1 měsíce po ukončení etapy</a:t>
            </a:r>
          </a:p>
          <a:p>
            <a:pPr lvl="4">
              <a:buNone/>
              <a:defRPr/>
            </a:pPr>
            <a:r>
              <a:rPr lang="cs-CZ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  </a:t>
            </a:r>
            <a:r>
              <a:rPr lang="cs-CZ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Závěrečná zpráva</a:t>
            </a:r>
            <a:r>
              <a:rPr lang="cs-CZ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do </a:t>
            </a:r>
            <a:r>
              <a:rPr lang="cs-CZ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21.07.2013</a:t>
            </a:r>
          </a:p>
          <a:p>
            <a:pPr lvl="4">
              <a:buFontTx/>
              <a:buNone/>
              <a:defRPr/>
            </a:pPr>
            <a:endParaRPr lang="cs-CZ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defRPr/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defRPr/>
            </a:pPr>
            <a:endParaRPr lang="cs-CZ" sz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defRPr/>
            </a:pPr>
            <a:endParaRPr lang="cs-CZ" sz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cs-CZ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514306-3531-4875-B6AD-6ACE124AFBCF}" type="slidenum">
              <a:rPr lang="cs-CZ" smtClean="0">
                <a:latin typeface="Times New Roman" pitchFamily="18" charset="0"/>
              </a:rPr>
              <a:pPr/>
              <a:t>11</a:t>
            </a:fld>
            <a:endParaRPr lang="cs-CZ" smtClean="0">
              <a:latin typeface="Times New Roman" pitchFamily="18" charset="0"/>
            </a:endParaRPr>
          </a:p>
        </p:txBody>
      </p:sp>
      <p:pic>
        <p:nvPicPr>
          <p:cNvPr id="1024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732463"/>
            <a:ext cx="15176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732463"/>
            <a:ext cx="16637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Obrázek 7" descr="logo_colour_CMYK"/>
          <p:cNvPicPr>
            <a:picLocks noChangeAspect="1" noChangeArrowheads="1"/>
          </p:cNvPicPr>
          <p:nvPr/>
        </p:nvPicPr>
        <p:blipFill>
          <a:blip r:embed="rId4" cstate="print"/>
          <a:srcRect l="4869"/>
          <a:stretch>
            <a:fillRect/>
          </a:stretch>
        </p:blipFill>
        <p:spPr bwMode="auto">
          <a:xfrm>
            <a:off x="7236296" y="332656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5760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STATISTICKÁ ŠETŘENÍ A MONITORING</a:t>
            </a:r>
            <a:endParaRPr lang="cs-CZ" sz="2400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685800" y="1052737"/>
            <a:ext cx="7772400" cy="5043264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16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Nejdůležitější postřehy: </a:t>
            </a:r>
          </a:p>
          <a:p>
            <a:pPr>
              <a:buFontTx/>
              <a:buNone/>
            </a:pPr>
            <a:endParaRPr lang="cs-CZ" sz="1600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Největší zájem: </a:t>
            </a:r>
          </a:p>
          <a:p>
            <a:pPr lvl="4"/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přírodní krásy</a:t>
            </a:r>
          </a:p>
          <a:p>
            <a:pPr lvl="4"/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historické památky</a:t>
            </a:r>
          </a:p>
          <a:p>
            <a:pPr lvl="4"/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kulturní památky</a:t>
            </a:r>
            <a:endParaRPr lang="cs-CZ" sz="1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/>
            <a:endParaRPr lang="cs-CZ" sz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Hlavní důvod návštěvy:</a:t>
            </a:r>
          </a:p>
          <a:p>
            <a:pPr lvl="4"/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rekreace</a:t>
            </a:r>
          </a:p>
          <a:p>
            <a:pPr lvl="4"/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zábava</a:t>
            </a:r>
          </a:p>
          <a:p>
            <a:pPr lvl="4"/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výlet</a:t>
            </a:r>
          </a:p>
          <a:p>
            <a:pPr lvl="4"/>
            <a:r>
              <a:rPr lang="cs-CZ" sz="1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leisure</a:t>
            </a:r>
            <a:endParaRPr lang="cs-CZ" sz="1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buFontTx/>
              <a:buNone/>
            </a:pPr>
            <a:endParaRPr lang="cs-CZ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Návštěvníci cestují především:</a:t>
            </a:r>
          </a:p>
          <a:p>
            <a:pPr lvl="4"/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vlastní ose</a:t>
            </a:r>
          </a:p>
          <a:p>
            <a:pPr lvl="4"/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 rodinou nebo přáteli</a:t>
            </a:r>
          </a:p>
          <a:p>
            <a:pPr lvl="4"/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automobilem </a:t>
            </a:r>
            <a:endParaRPr lang="cs-CZ" sz="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/>
            <a:endParaRPr lang="cs-CZ" sz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Hlavním impulsem pro návštěvu:</a:t>
            </a:r>
          </a:p>
          <a:p>
            <a:pPr lvl="4"/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vlastní zkušenosti</a:t>
            </a:r>
          </a:p>
          <a:p>
            <a:pPr lvl="4"/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doporučení známých</a:t>
            </a:r>
          </a:p>
          <a:p>
            <a:pPr lvl="4">
              <a:buFontTx/>
              <a:buNone/>
            </a:pPr>
            <a:endParaRPr lang="cs-CZ" sz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Nejspokojenější návštěvníci v destinaci:</a:t>
            </a:r>
          </a:p>
          <a:p>
            <a:pPr lvl="4"/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Orlické hory a Podorlicko (Léto 2011, Podzim 2011) Jaro 2012) + Krkonoše (Zima 2011/12, Jaro  2012)</a:t>
            </a:r>
          </a:p>
          <a:p>
            <a:pPr lvl="4">
              <a:buFontTx/>
              <a:buNone/>
            </a:pPr>
            <a:endParaRPr lang="cs-CZ" sz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buFontTx/>
              <a:buNone/>
            </a:pPr>
            <a:endParaRPr lang="cs-CZ" sz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buFontTx/>
              <a:buNone/>
            </a:pPr>
            <a:endParaRPr lang="cs-CZ" sz="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CF3F1A-2824-45EF-B880-5D1B7C690F6C}" type="slidenum">
              <a:rPr lang="cs-CZ" smtClean="0">
                <a:latin typeface="Times New Roman" pitchFamily="18" charset="0"/>
              </a:rPr>
              <a:pPr/>
              <a:t>12</a:t>
            </a:fld>
            <a:endParaRPr lang="cs-CZ" smtClean="0">
              <a:latin typeface="Times New Roman" pitchFamily="18" charset="0"/>
            </a:endParaRPr>
          </a:p>
        </p:txBody>
      </p:sp>
      <p:pic>
        <p:nvPicPr>
          <p:cNvPr id="12293" name="Obrázek 4" descr="logo_colour_CMYK"/>
          <p:cNvPicPr>
            <a:picLocks noChangeAspect="1" noChangeArrowheads="1"/>
          </p:cNvPicPr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7092950" y="115888"/>
            <a:ext cx="12382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021388"/>
            <a:ext cx="12493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021388"/>
            <a:ext cx="14351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STATISTICKÁ ŠETŘENÍ A MONITORING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cs-CZ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Doporučení na zlepšení:</a:t>
            </a:r>
          </a:p>
          <a:p>
            <a:pPr>
              <a:buFontTx/>
              <a:buNone/>
              <a:defRPr/>
            </a:pPr>
            <a:endParaRPr lang="cs-CZ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Tuzemci</a:t>
            </a:r>
          </a:p>
          <a:p>
            <a:pPr lvl="2"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Zlepšit organizaci akcí </a:t>
            </a:r>
          </a:p>
          <a:p>
            <a:pPr lvl="2"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Zajistit kvalitní služby a jejich cenovou dostupnost</a:t>
            </a:r>
          </a:p>
          <a:p>
            <a:pPr lvl="2"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Zajistit přístup k bodům zájmu</a:t>
            </a:r>
          </a:p>
          <a:p>
            <a:pPr lvl="2"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Zajistit parkovací místa</a:t>
            </a:r>
            <a:endParaRPr lang="cs-CZ" sz="2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Cizinci</a:t>
            </a:r>
            <a:endParaRPr lang="cs-CZ" sz="11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Cizojazyčné značení a větší propagace směrem k cizincům</a:t>
            </a:r>
          </a:p>
          <a:p>
            <a:pPr lvl="2"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Lepší jazyková vybavenost</a:t>
            </a:r>
          </a:p>
          <a:p>
            <a:pPr lvl="2"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Zlepšení silnic</a:t>
            </a:r>
          </a:p>
          <a:p>
            <a:pPr lvl="2"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Zvýšení kapacity parkovišť a výstavba nových parkovišť</a:t>
            </a:r>
          </a:p>
          <a:p>
            <a:pPr lvl="2"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Rozšíření možností platit platební kartou</a:t>
            </a:r>
          </a:p>
          <a:p>
            <a:pPr lvl="2"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Rozšíření a zkvalitnění služeb celkově</a:t>
            </a:r>
          </a:p>
          <a:p>
            <a:pPr lvl="2">
              <a:defRPr/>
            </a:pPr>
            <a:endParaRPr lang="cs-CZ" sz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3">
              <a:defRPr/>
            </a:pPr>
            <a:endParaRPr lang="cs-CZ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endParaRPr lang="cs-CZ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E4A2BE-BF0E-48EC-AA1F-D49B73CFCCEA}" type="slidenum">
              <a:rPr lang="cs-CZ" smtClean="0">
                <a:latin typeface="Times New Roman" pitchFamily="18" charset="0"/>
              </a:rPr>
              <a:pPr/>
              <a:t>13</a:t>
            </a:fld>
            <a:endParaRPr lang="cs-CZ" smtClean="0">
              <a:latin typeface="Times New Roman" pitchFamily="18" charset="0"/>
            </a:endParaRPr>
          </a:p>
        </p:txBody>
      </p:sp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732463"/>
            <a:ext cx="1806575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732463"/>
            <a:ext cx="15176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Obrázek 7" descr="logo_colour_CMYK"/>
          <p:cNvPicPr>
            <a:picLocks noChangeAspect="1" noChangeArrowheads="1"/>
          </p:cNvPicPr>
          <p:nvPr/>
        </p:nvPicPr>
        <p:blipFill>
          <a:blip r:embed="rId4" cstate="print"/>
          <a:srcRect l="4869"/>
          <a:stretch>
            <a:fillRect/>
          </a:stretch>
        </p:blipFill>
        <p:spPr bwMode="auto">
          <a:xfrm>
            <a:off x="7164388" y="260350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sz="3600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3600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sz="3600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3600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6000" dirty="0" smtClean="0">
                <a:solidFill>
                  <a:srgbClr val="B8B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cs-CZ" sz="5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Děkuji za pozornost</a:t>
            </a:r>
            <a:br>
              <a:rPr lang="cs-CZ" sz="5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 </a:t>
            </a: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2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přeji 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31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příjemný den</a:t>
            </a:r>
            <a:r>
              <a:rPr lang="cs-CZ" sz="31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!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293096"/>
            <a:ext cx="7854696" cy="688040"/>
          </a:xfrm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KRÁLOVÉHRADECKÝ KRAJ</a:t>
            </a:r>
          </a:p>
          <a:p>
            <a:pPr algn="ctr">
              <a:defRPr/>
            </a:pPr>
            <a:r>
              <a:rPr lang="cs-CZ" sz="10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Odbor regionálního rozvoje, cestovního ruchu a kultury</a:t>
            </a:r>
          </a:p>
          <a:p>
            <a:pPr algn="ctr">
              <a:defRPr/>
            </a:pPr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Oddělení cestovního ruchu</a:t>
            </a:r>
            <a:endParaRPr lang="cs-CZ" sz="1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6E0D-556E-497A-829D-F9AFD560DAAB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PROJEKTOVÉ AKTIVITY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720080" cy="523018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18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</a:t>
            </a:r>
          </a:p>
          <a:p>
            <a:pPr>
              <a:buNone/>
            </a:pPr>
            <a:r>
              <a:rPr lang="cs-CZ" sz="18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</a:t>
            </a:r>
          </a:p>
          <a:p>
            <a:pPr>
              <a:buNone/>
            </a:pPr>
            <a:r>
              <a:rPr lang="cs-CZ" sz="18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</a:t>
            </a:r>
          </a:p>
          <a:p>
            <a:pPr>
              <a:buNone/>
            </a:pPr>
            <a:r>
              <a:rPr lang="cs-CZ" sz="18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</a:t>
            </a:r>
          </a:p>
          <a:p>
            <a:pPr>
              <a:buNone/>
            </a:pPr>
            <a:r>
              <a:rPr lang="cs-CZ" sz="18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</a:t>
            </a:r>
          </a:p>
          <a:p>
            <a:pPr>
              <a:buNone/>
            </a:pPr>
            <a:r>
              <a:rPr lang="cs-CZ" sz="18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</a:t>
            </a:r>
          </a:p>
          <a:p>
            <a:pPr>
              <a:buNone/>
            </a:pPr>
            <a:endParaRPr lang="cs-CZ" sz="1600" b="1" dirty="0" smtClean="0">
              <a:latin typeface="Tw Cen MT" pitchFamily="34" charset="-18"/>
              <a:ea typeface="Arial Unicode MS" pitchFamily="34" charset="-128"/>
              <a:cs typeface="Arial Unicode MS" pitchFamily="34" charset="-128"/>
              <a:sym typeface="Wingdings"/>
            </a:endParaRPr>
          </a:p>
          <a:p>
            <a:pPr>
              <a:buNone/>
            </a:pPr>
            <a:endParaRPr lang="cs-CZ" sz="1600" b="1" dirty="0" smtClean="0">
              <a:latin typeface="Tw Cen MT" pitchFamily="34" charset="-18"/>
              <a:ea typeface="Arial Unicode MS" pitchFamily="34" charset="-128"/>
              <a:cs typeface="Arial Unicode MS" pitchFamily="34" charset="-128"/>
              <a:sym typeface="Wingdings"/>
            </a:endParaRPr>
          </a:p>
          <a:p>
            <a:pPr>
              <a:buNone/>
            </a:pPr>
            <a:endParaRPr lang="cs-CZ" sz="1600" b="1" dirty="0" smtClean="0">
              <a:latin typeface="Tw Cen MT" pitchFamily="34" charset="-18"/>
              <a:ea typeface="Arial Unicode MS" pitchFamily="34" charset="-128"/>
              <a:cs typeface="Arial Unicode MS" pitchFamily="34" charset="-128"/>
              <a:sym typeface="Wingdings"/>
            </a:endParaRPr>
          </a:p>
          <a:p>
            <a:pPr>
              <a:buNone/>
            </a:pPr>
            <a:endParaRPr lang="cs-CZ" sz="1600" b="1" dirty="0" smtClean="0">
              <a:latin typeface="Tw Cen MT" pitchFamily="34" charset="-18"/>
              <a:ea typeface="Arial Unicode MS" pitchFamily="34" charset="-128"/>
              <a:cs typeface="Arial Unicode MS" pitchFamily="34" charset="-128"/>
              <a:sym typeface="Wingdings"/>
            </a:endParaRPr>
          </a:p>
          <a:p>
            <a:pPr>
              <a:buNone/>
            </a:pPr>
            <a:endParaRPr lang="cs-CZ" sz="1600" b="1" dirty="0" smtClean="0">
              <a:latin typeface="Tw Cen MT" pitchFamily="34" charset="-18"/>
              <a:ea typeface="Arial Unicode MS" pitchFamily="34" charset="-128"/>
              <a:cs typeface="Arial Unicode MS" pitchFamily="34" charset="-128"/>
              <a:sym typeface="Wingdings"/>
            </a:endParaRPr>
          </a:p>
          <a:p>
            <a:pPr>
              <a:buNone/>
            </a:pPr>
            <a:endParaRPr lang="cs-CZ" sz="1600" b="1" dirty="0" smtClean="0">
              <a:latin typeface="Tw Cen MT" pitchFamily="34" charset="-18"/>
              <a:ea typeface="Arial Unicode MS" pitchFamily="34" charset="-128"/>
              <a:cs typeface="Arial Unicode MS" pitchFamily="34" charset="-128"/>
              <a:sym typeface="Wingdings"/>
            </a:endParaRPr>
          </a:p>
          <a:p>
            <a:pPr>
              <a:buNone/>
            </a:pPr>
            <a:r>
              <a:rPr lang="cs-CZ" sz="18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</a:t>
            </a:r>
          </a:p>
          <a:p>
            <a:pPr>
              <a:buNone/>
            </a:pPr>
            <a:r>
              <a:rPr lang="cs-CZ" sz="18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</a:t>
            </a:r>
          </a:p>
          <a:p>
            <a:pPr>
              <a:buNone/>
            </a:pPr>
            <a:r>
              <a:rPr lang="cs-CZ" sz="18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</a:t>
            </a:r>
          </a:p>
          <a:p>
            <a:pPr>
              <a:buNone/>
            </a:pPr>
            <a:r>
              <a:rPr lang="cs-CZ" sz="18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</a:t>
            </a:r>
          </a:p>
          <a:p>
            <a:pPr>
              <a:buNone/>
            </a:pPr>
            <a:r>
              <a:rPr lang="cs-CZ" sz="18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</a:t>
            </a:r>
          </a:p>
          <a:p>
            <a:pPr>
              <a:buNone/>
            </a:pPr>
            <a:r>
              <a:rPr lang="cs-CZ" sz="1800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 </a:t>
            </a:r>
            <a:endParaRPr lang="cs-CZ" sz="1800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55576" y="836713"/>
            <a:ext cx="7931224" cy="5112568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cs-CZ" sz="1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Marketingová strategie </a:t>
            </a:r>
            <a:r>
              <a:rPr lang="cs-CZ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Královéhradeckého kraje</a:t>
            </a:r>
          </a:p>
          <a:p>
            <a:r>
              <a:rPr lang="cs-CZ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Vytvoření </a:t>
            </a: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datového skladu </a:t>
            </a:r>
            <a:r>
              <a:rPr lang="cs-CZ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úprava</a:t>
            </a: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internetového portálu</a:t>
            </a:r>
          </a:p>
          <a:p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Výstavní systém </a:t>
            </a:r>
            <a:r>
              <a:rPr lang="cs-CZ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prezentující dílo a život </a:t>
            </a: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Fr. Kupky</a:t>
            </a:r>
          </a:p>
          <a:p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Statistická šetření a monitoring</a:t>
            </a:r>
          </a:p>
          <a:p>
            <a:r>
              <a:rPr lang="cs-CZ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Zacílení na </a:t>
            </a: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polskou, německou a ruskou klientelu</a:t>
            </a:r>
          </a:p>
          <a:p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Mediální kampaň </a:t>
            </a:r>
          </a:p>
          <a:p>
            <a:pPr lvl="4">
              <a:buNone/>
            </a:pP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</a:t>
            </a: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Výroba spotů </a:t>
            </a: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</a:t>
            </a:r>
            <a:endParaRPr lang="cs-CZ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buNone/>
            </a:pP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 </a:t>
            </a: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Nákup mediálního prostoru </a:t>
            </a: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</a:t>
            </a:r>
            <a:endParaRPr lang="cs-CZ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buNone/>
            </a:pP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 </a:t>
            </a: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Inzerce v tiskovinách </a:t>
            </a: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</a:t>
            </a:r>
            <a:endParaRPr lang="cs-CZ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buNone/>
            </a:pP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 </a:t>
            </a: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Propagace na sportovních akcích </a:t>
            </a: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 </a:t>
            </a:r>
          </a:p>
          <a:p>
            <a:pPr lvl="4">
              <a:buNone/>
            </a:pP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			</a:t>
            </a:r>
            <a:r>
              <a:rPr lang="cs-CZ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- </a:t>
            </a:r>
            <a:r>
              <a:rPr lang="cs-CZ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Světový pohár žen 2011 </a:t>
            </a:r>
          </a:p>
          <a:p>
            <a:pPr lvl="4">
              <a:buNone/>
            </a:pPr>
            <a:r>
              <a:rPr lang="cs-CZ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			- Grand </a:t>
            </a:r>
            <a:r>
              <a:rPr lang="cs-CZ" sz="1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Prix</a:t>
            </a:r>
            <a:r>
              <a:rPr lang="cs-CZ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 Královéhradeckého kraje 2012</a:t>
            </a:r>
            <a:endParaRPr lang="cs-CZ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Setkání informačních center</a:t>
            </a:r>
            <a:endParaRPr lang="cs-CZ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Tuzemské</a:t>
            </a:r>
            <a:r>
              <a:rPr lang="cs-CZ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veletrhy </a:t>
            </a:r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(2x: Olomouc </a:t>
            </a: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</a:t>
            </a:r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 Ostrava </a:t>
            </a: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</a:t>
            </a:r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Plzeň</a:t>
            </a: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 </a:t>
            </a:r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Jablonec n/N </a:t>
            </a: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</a:t>
            </a:r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Lysá n/L</a:t>
            </a: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 </a:t>
            </a:r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cs-CZ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1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Mapa pro handicapované</a:t>
            </a:r>
            <a:endParaRPr lang="cs-CZ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1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Reprezentativní publikace o KHK</a:t>
            </a:r>
            <a:endParaRPr lang="cs-CZ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Propagační předměty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808663"/>
            <a:ext cx="1366837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7613" y="5732463"/>
            <a:ext cx="15938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7" descr="logo_colour_CMYK"/>
          <p:cNvPicPr>
            <a:picLocks noChangeAspect="1" noChangeArrowheads="1"/>
          </p:cNvPicPr>
          <p:nvPr/>
        </p:nvPicPr>
        <p:blipFill>
          <a:blip r:embed="rId4" cstate="print"/>
          <a:srcRect l="4869"/>
          <a:stretch>
            <a:fillRect/>
          </a:stretch>
        </p:blipFill>
        <p:spPr bwMode="auto">
          <a:xfrm>
            <a:off x="7164388" y="260350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Výbuch 2 10"/>
          <p:cNvSpPr/>
          <p:nvPr/>
        </p:nvSpPr>
        <p:spPr>
          <a:xfrm>
            <a:off x="2555776" y="548680"/>
            <a:ext cx="3384376" cy="57606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None/>
            </a:pP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 aktivit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428625" y="260351"/>
            <a:ext cx="7772400" cy="43234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PROJEKTOVÉ AKTIVITY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</p:txBody>
      </p:sp>
      <p:sp>
        <p:nvSpPr>
          <p:cNvPr id="6147" name="Zástupný symbol pro číslo snímku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DF64A-F1D9-4633-AC12-31A042D5A1B0}" type="slidenum">
              <a:rPr lang="cs-CZ" smtClean="0">
                <a:latin typeface="Times New Roman" pitchFamily="18" charset="0"/>
              </a:rPr>
              <a:pPr/>
              <a:t>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125" name="Zástupný symbol pro obsah 2"/>
          <p:cNvSpPr>
            <a:spLocks noGrp="1"/>
          </p:cNvSpPr>
          <p:nvPr>
            <p:ph idx="1"/>
          </p:nvPr>
        </p:nvSpPr>
        <p:spPr>
          <a:xfrm>
            <a:off x="714375" y="620689"/>
            <a:ext cx="7772400" cy="5256584"/>
          </a:xfrm>
        </p:spPr>
        <p:txBody>
          <a:bodyPr>
            <a:noAutofit/>
          </a:bodyPr>
          <a:lstStyle/>
          <a:p>
            <a:pPr>
              <a:buNone/>
              <a:defRPr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  <a:defRPr/>
            </a:pPr>
            <a:r>
              <a:rPr lang="cs-CZ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AKTUÁLNĚ rozpracované – intenzivní zaměření odd. CR:</a:t>
            </a:r>
          </a:p>
          <a:p>
            <a:pPr>
              <a:buFontTx/>
              <a:buNone/>
              <a:defRPr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endParaRPr lang="cs-CZ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</a:t>
            </a: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VYTVOŘENÍ A NAPLNĚNÍ DATOVÉHO SKLADU + ÚPRAVA INTERNETOVÉHO PORTÁLU</a:t>
            </a:r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(turistického) </a:t>
            </a:r>
            <a:endParaRPr lang="cs-CZ" sz="1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FontTx/>
              <a:buChar char="-"/>
              <a:defRPr/>
            </a:pPr>
            <a:r>
              <a:rPr lang="cs-CZ" sz="1400" b="1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Předpokládané spuštění zkušebního provozu: 		02.01.2013</a:t>
            </a:r>
          </a:p>
          <a:p>
            <a:pPr lvl="2">
              <a:buFontTx/>
              <a:buChar char="-"/>
              <a:defRPr/>
            </a:pPr>
            <a:r>
              <a:rPr lang="cs-CZ" sz="1400" b="1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Předpokládané spuštění ostrého provozu: 		01.07.2013</a:t>
            </a:r>
            <a:endParaRPr lang="cs-CZ" sz="1200" b="1" dirty="0" smtClean="0">
              <a:solidFill>
                <a:schemeClr val="bg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cs-CZ" sz="1000" b="1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endParaRPr lang="cs-CZ" sz="1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 TVORBA PROPAGAČNÍCH SPOTŮ </a:t>
            </a: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- 4 spoty </a:t>
            </a:r>
          </a:p>
          <a:p>
            <a:pPr lvl="3">
              <a:buNone/>
              <a:defRPr/>
            </a:pPr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 </a:t>
            </a: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Multikina: 2 spoty </a:t>
            </a:r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(1x letní a 1x zimní tematika)</a:t>
            </a:r>
          </a:p>
          <a:p>
            <a:pPr lvl="3">
              <a:buNone/>
              <a:defRPr/>
            </a:pPr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 </a:t>
            </a: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Televize:   2 spoty </a:t>
            </a:r>
            <a:r>
              <a:rPr lang="cs-CZ" sz="9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celoroční tematika </a:t>
            </a:r>
            <a:r>
              <a:rPr lang="cs-CZ" sz="1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- 1x pro českou televizi + 1x pro polskou televizi)</a:t>
            </a:r>
            <a:endParaRPr lang="cs-CZ" sz="1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  <a:defRPr/>
            </a:pPr>
            <a:r>
              <a:rPr lang="cs-CZ" sz="1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cs-CZ" sz="105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 </a:t>
            </a: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Nákup mediálního prostoru v multikinech a televizi  </a:t>
            </a:r>
            <a:r>
              <a:rPr lang="cs-CZ" sz="1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(příprava nadlimitní VZ)</a:t>
            </a:r>
            <a:endParaRPr lang="cs-CZ" sz="1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cs-CZ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(Mediální kampaň)</a:t>
            </a:r>
            <a:endParaRPr lang="cs-CZ" sz="1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- návrh </a:t>
            </a:r>
            <a:r>
              <a:rPr lang="cs-CZ" sz="12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mediaplánu</a:t>
            </a:r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FontTx/>
              <a:buNone/>
              <a:defRPr/>
            </a:pPr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- nákup vysílacích a promítacích časů</a:t>
            </a:r>
            <a:endParaRPr lang="cs-CZ" sz="1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endParaRPr lang="cs-CZ" sz="1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  <a:defRPr/>
            </a:pPr>
            <a:r>
              <a:rPr lang="cs-CZ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 VÝSTAVNÍ SYSTÉM PREZENTUJÍCÍ ŽIVOT A DÍLO FR. KUPKY </a:t>
            </a:r>
            <a:endParaRPr lang="cs-CZ" sz="105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None/>
              <a:defRPr/>
            </a:pPr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- výstavy zahraniční i tuzemské</a:t>
            </a:r>
          </a:p>
          <a:p>
            <a:pPr lvl="2">
              <a:buNone/>
              <a:defRPr/>
            </a:pPr>
            <a:r>
              <a:rPr lang="cs-CZ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cs-CZ" sz="1400" b="1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cs-CZ" sz="1200" b="1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uskutečněné: 	KÚ KHK (srpen 2012)  </a:t>
            </a:r>
          </a:p>
          <a:p>
            <a:pPr lvl="2">
              <a:buNone/>
              <a:defRPr/>
            </a:pPr>
            <a:r>
              <a:rPr lang="cs-CZ" sz="1200" b="1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- nejbližší plánované:	Závodiště v Pardubicích  (15.9. – 13.10.2012)</a:t>
            </a:r>
          </a:p>
          <a:p>
            <a:pPr lvl="2">
              <a:buNone/>
              <a:defRPr/>
            </a:pPr>
            <a:r>
              <a:rPr lang="cs-CZ" sz="1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FontTx/>
              <a:buNone/>
              <a:defRPr/>
            </a:pPr>
            <a:endParaRPr lang="cs-CZ" sz="7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endParaRPr lang="cs-CZ" sz="700" dirty="0" smtClean="0">
              <a:latin typeface="Tw Cen MT" pitchFamily="34" charset="-1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r>
              <a:rPr lang="cs-CZ" sz="7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818209"/>
            <a:ext cx="1007343" cy="52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830145"/>
            <a:ext cx="1231231" cy="55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Obrázek 7" descr="logo_colour_CMYK"/>
          <p:cNvPicPr>
            <a:picLocks noChangeAspect="1" noChangeArrowheads="1"/>
          </p:cNvPicPr>
          <p:nvPr/>
        </p:nvPicPr>
        <p:blipFill>
          <a:blip r:embed="rId5" cstate="print"/>
          <a:srcRect l="4869"/>
          <a:stretch>
            <a:fillRect/>
          </a:stretch>
        </p:blipFill>
        <p:spPr bwMode="auto">
          <a:xfrm>
            <a:off x="7164388" y="404813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Nadpis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7772400" cy="6275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FAM / PRESS TRIPY</a:t>
            </a:r>
          </a:p>
        </p:txBody>
      </p:sp>
      <p:sp>
        <p:nvSpPr>
          <p:cNvPr id="7171" name="Zástupný symbol pro číslo snímku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79B47C-ED85-4D46-943F-5C7154ED626B}" type="slidenum">
              <a:rPr lang="cs-CZ" smtClean="0">
                <a:latin typeface="Times New Roman" pitchFamily="18" charset="0"/>
              </a:rPr>
              <a:pPr/>
              <a:t>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9221" name="Zástupný symbol pro obsah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095625"/>
          </a:xfrm>
        </p:spPr>
        <p:txBody>
          <a:bodyPr>
            <a:normAutofit fontScale="62500" lnSpcReduction="20000"/>
          </a:bodyPr>
          <a:lstStyle/>
          <a:p>
            <a:pPr>
              <a:buNone/>
              <a:defRPr/>
            </a:pPr>
            <a:r>
              <a:rPr lang="cs-CZ" sz="3200" b="1" dirty="0" smtClean="0">
                <a:latin typeface="Tw Cen MT" pitchFamily="34" charset="-18"/>
                <a:ea typeface="Arial Unicode MS" pitchFamily="34" charset="-128"/>
                <a:cs typeface="Arial Unicode MS" pitchFamily="34" charset="-128"/>
                <a:sym typeface="Wingdings"/>
              </a:rPr>
              <a:t></a:t>
            </a:r>
            <a:r>
              <a:rPr lang="cs-CZ" sz="29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zrealizovány 2 </a:t>
            </a:r>
            <a:r>
              <a:rPr lang="cs-CZ" sz="29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tripy</a:t>
            </a:r>
            <a:r>
              <a:rPr lang="cs-CZ" sz="29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cs-CZ" sz="29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fam</a:t>
            </a:r>
            <a:r>
              <a:rPr lang="cs-CZ" sz="29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/press) pro ruské touroperátory a novináře </a:t>
            </a:r>
            <a:r>
              <a:rPr lang="cs-CZ" sz="1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cs-CZ" sz="2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  <a:defRPr/>
            </a:pPr>
            <a:r>
              <a:rPr lang="cs-CZ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ZIMA (03/2012) a LÉTO (08/2012)</a:t>
            </a:r>
          </a:p>
          <a:p>
            <a:pPr algn="ctr">
              <a:buFontTx/>
              <a:buNone/>
              <a:defRPr/>
            </a:pP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(Prezentační aktivity zacílené na polskou, německou a ruskou klientelu)</a:t>
            </a:r>
            <a:endParaRPr lang="cs-CZ" sz="3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  <a:defRPr/>
            </a:pPr>
            <a:endParaRPr lang="cs-CZ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  <a:defRPr/>
            </a:pP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šestidenní pracovní </a:t>
            </a:r>
            <a:r>
              <a:rPr lang="cs-CZ" sz="1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tripy</a:t>
            </a: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pro ruské touroperátory a novináře</a:t>
            </a:r>
          </a:p>
          <a:p>
            <a:pPr>
              <a:buFontTx/>
              <a:buNone/>
              <a:defRPr/>
            </a:pPr>
            <a:endParaRPr lang="cs-CZ" sz="1800" dirty="0" smtClean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r>
              <a:rPr lang="cs-CZ" sz="18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  </a:t>
            </a:r>
            <a:r>
              <a:rPr lang="cs-CZ" sz="2200" u="sng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TERMÍNY </a:t>
            </a:r>
            <a:r>
              <a:rPr lang="cs-CZ" sz="2200" u="sng" dirty="0" err="1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tripů</a:t>
            </a:r>
            <a:r>
              <a:rPr lang="cs-CZ" sz="2200" u="sng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lvl="1">
              <a:buNone/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	</a:t>
            </a: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zimní 	11.03.-18.03.2012		</a:t>
            </a: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</a:t>
            </a:r>
            <a:endParaRPr lang="cs-CZ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None/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	 </a:t>
            </a: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letní 	12.08.-19.08.2012		</a:t>
            </a: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 </a:t>
            </a:r>
            <a:endParaRPr lang="cs-CZ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endParaRPr lang="cs-CZ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endParaRPr lang="cs-CZ" sz="1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  <a:defRPr/>
            </a:pP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VÝSTUPY:</a:t>
            </a:r>
          </a:p>
          <a:p>
            <a:pPr>
              <a:buNone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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 </a:t>
            </a:r>
            <a:r>
              <a:rPr lang="cs-CZ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povinnost účastníků prezentace v domovině </a:t>
            </a:r>
            <a:r>
              <a:rPr lang="cs-CZ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(web, tisk, televizní media apod.)</a:t>
            </a: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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 </a:t>
            </a:r>
            <a:r>
              <a:rPr lang="cs-CZ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 dílčí zprávy (zimní, letní) + závěrečná zpráva </a:t>
            </a:r>
            <a:r>
              <a:rPr lang="cs-CZ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(povinnost pro organizátora </a:t>
            </a:r>
            <a:r>
              <a:rPr lang="cs-CZ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tripů</a:t>
            </a:r>
            <a:r>
              <a:rPr lang="cs-CZ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>
              <a:buFontTx/>
              <a:buChar char="-"/>
              <a:defRPr/>
            </a:pPr>
            <a:endParaRPr lang="cs-CZ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buFontTx/>
              <a:buNone/>
              <a:defRPr/>
            </a:pPr>
            <a:endParaRPr lang="cs-CZ" sz="1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buFontTx/>
              <a:buNone/>
              <a:defRPr/>
            </a:pPr>
            <a:endParaRPr lang="cs-CZ" sz="1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None/>
              <a:defRPr/>
            </a:pPr>
            <a:endParaRPr lang="cs-CZ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732463"/>
            <a:ext cx="1439862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8413" y="5734050"/>
            <a:ext cx="15938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Obrázek 7" descr="logo_colour_CMYK"/>
          <p:cNvPicPr>
            <a:picLocks noChangeAspect="1" noChangeArrowheads="1"/>
          </p:cNvPicPr>
          <p:nvPr/>
        </p:nvPicPr>
        <p:blipFill>
          <a:blip r:embed="rId5" cstate="print"/>
          <a:srcRect l="4869"/>
          <a:stretch>
            <a:fillRect/>
          </a:stretch>
        </p:blipFill>
        <p:spPr bwMode="auto">
          <a:xfrm>
            <a:off x="7092950" y="404813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logo_colour_CMYK"/>
          <p:cNvPicPr>
            <a:picLocks noChangeAspect="1" noChangeArrowheads="1"/>
          </p:cNvPicPr>
          <p:nvPr/>
        </p:nvPicPr>
        <p:blipFill>
          <a:blip r:embed="rId5" cstate="print"/>
          <a:srcRect l="4869"/>
          <a:stretch>
            <a:fillRect/>
          </a:stretch>
        </p:blipFill>
        <p:spPr bwMode="auto">
          <a:xfrm>
            <a:off x="7164388" y="404813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5038328" cy="504056"/>
          </a:xfrm>
        </p:spPr>
        <p:txBody>
          <a:bodyPr/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FAM / PRESS TRIPY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7486600" cy="369681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cs-CZ" sz="24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OTÁZKY:</a:t>
            </a:r>
          </a:p>
          <a:p>
            <a:pPr algn="ctr"/>
            <a:endParaRPr lang="cs-CZ" sz="2400" b="1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/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Máme ruské klientele co nabídnout?</a:t>
            </a:r>
          </a:p>
          <a:p>
            <a:pPr marL="342900" indent="-342900"/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Jsme připraveni na mentalitu ruské klientely?</a:t>
            </a:r>
          </a:p>
          <a:p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Jsme připraveni uspokojit ruskou klientelu?</a:t>
            </a:r>
          </a:p>
          <a:p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Co provedeme s vízovou povinností?</a:t>
            </a:r>
          </a:p>
          <a:p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 Co provedeme s jazykovou nedostatečností?</a:t>
            </a:r>
          </a:p>
          <a:p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83568" y="5949280"/>
            <a:ext cx="8003232" cy="360040"/>
          </a:xfrm>
        </p:spPr>
        <p:txBody>
          <a:bodyPr>
            <a:normAutofit/>
          </a:bodyPr>
          <a:lstStyle/>
          <a:p>
            <a:endParaRPr lang="cs-CZ" sz="1400" b="1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sz="1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Obrázek 7" descr="logo_colour_CMYK"/>
          <p:cNvPicPr>
            <a:picLocks noChangeAspect="1" noChangeArrowheads="1"/>
          </p:cNvPicPr>
          <p:nvPr/>
        </p:nvPicPr>
        <p:blipFill>
          <a:blip r:embed="rId3" cstate="print"/>
          <a:srcRect l="4869"/>
          <a:stretch>
            <a:fillRect/>
          </a:stretch>
        </p:blipFill>
        <p:spPr bwMode="auto">
          <a:xfrm>
            <a:off x="7092950" y="404813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5732463"/>
            <a:ext cx="1439862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48413" y="5734050"/>
            <a:ext cx="15938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FAM / PRESS TRIPY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032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4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POŽADAVKY a SPECIFIKA  RUSKÉ KLIENTELY:  </a:t>
            </a:r>
          </a:p>
          <a:p>
            <a:pPr algn="ctr">
              <a:buNone/>
            </a:pPr>
            <a:r>
              <a:rPr lang="cs-CZ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„MAXIMÁLNÍ KOMFORT ZA MINIMUM PENĚZ“</a:t>
            </a:r>
          </a:p>
          <a:p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Komplexní služby </a:t>
            </a:r>
          </a:p>
          <a:p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Vyžití (sportovní, zážitkové, zábavné, </a:t>
            </a:r>
            <a:r>
              <a:rPr lang="cs-CZ" sz="20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nákupní</a:t>
            </a:r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….)</a:t>
            </a:r>
          </a:p>
          <a:p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Noční život a zábava (diskotéky apod.)</a:t>
            </a:r>
          </a:p>
          <a:p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„Zdravotní“ turistika (vč. lázeňství)</a:t>
            </a:r>
          </a:p>
          <a:p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„Obchodní„ turistika</a:t>
            </a:r>
          </a:p>
          <a:p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„Přátelská“ turistika</a:t>
            </a:r>
          </a:p>
          <a:p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Jazyková vybavenost</a:t>
            </a:r>
          </a:p>
        </p:txBody>
      </p:sp>
      <p:pic>
        <p:nvPicPr>
          <p:cNvPr id="4" name="Obrázek 7" descr="logo_colour_CMYK"/>
          <p:cNvPicPr>
            <a:picLocks noChangeAspect="1" noChangeArrowheads="1"/>
          </p:cNvPicPr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7164388" y="404813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732463"/>
            <a:ext cx="1439862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8413" y="5734050"/>
            <a:ext cx="15938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FAM / PRESS TRIPY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884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IDEÁLNÍ DOVOLENÁ</a:t>
            </a:r>
          </a:p>
          <a:p>
            <a:pPr algn="ctr">
              <a:buNone/>
            </a:pPr>
            <a:r>
              <a:rPr lang="cs-CZ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„Kde si co koupit, kam večer zajít, kde dobře popít, kde se dobře najíst a kde se vyfotit….“</a:t>
            </a:r>
          </a:p>
          <a:p>
            <a:pPr algn="ctr">
              <a:buNone/>
            </a:pPr>
            <a:endParaRPr lang="cs-CZ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Muži </a:t>
            </a:r>
          </a:p>
          <a:p>
            <a:pPr lvl="1"/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sportovní  a zážitkové vyžití , noční zábava, </a:t>
            </a:r>
            <a:r>
              <a:rPr lang="cs-CZ" sz="1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gastro</a:t>
            </a:r>
            <a:endParaRPr lang="cs-CZ" sz="1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Ženy </a:t>
            </a:r>
          </a:p>
          <a:p>
            <a:pPr lvl="1"/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nákupy, masáže, kosmetika, </a:t>
            </a:r>
            <a:r>
              <a:rPr lang="cs-CZ" sz="1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wellness</a:t>
            </a: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noční zábava, </a:t>
            </a:r>
            <a:r>
              <a:rPr lang="cs-CZ" sz="1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gastro</a:t>
            </a:r>
            <a:endParaRPr lang="cs-CZ" sz="1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Děti </a:t>
            </a:r>
          </a:p>
          <a:p>
            <a:pPr lvl="1"/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zábava a atrakce všeho druhu, baby-</a:t>
            </a:r>
            <a:r>
              <a:rPr lang="cs-CZ" sz="1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sitting</a:t>
            </a: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nákupy</a:t>
            </a:r>
          </a:p>
        </p:txBody>
      </p:sp>
      <p:pic>
        <p:nvPicPr>
          <p:cNvPr id="4" name="Obrázek 7" descr="logo_colour_CMYK"/>
          <p:cNvPicPr>
            <a:picLocks noChangeAspect="1" noChangeArrowheads="1"/>
          </p:cNvPicPr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7164388" y="404813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732463"/>
            <a:ext cx="1439862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8413" y="5734050"/>
            <a:ext cx="15938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FAM / PRESS TRIPY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504056"/>
          </a:xfrm>
        </p:spPr>
        <p:txBody>
          <a:bodyPr/>
          <a:lstStyle/>
          <a:p>
            <a:pPr algn="ctr"/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ZIMNÍ TRIP</a:t>
            </a:r>
          </a:p>
          <a:p>
            <a:pPr algn="ctr"/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11.3. – 18.3.2012</a:t>
            </a:r>
            <a:endParaRPr lang="cs-CZ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052737"/>
            <a:ext cx="4041775" cy="576063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LETNÍ TRIP</a:t>
            </a:r>
          </a:p>
          <a:p>
            <a:pPr algn="ctr"/>
            <a:r>
              <a:rPr lang="cs-CZ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12.8. – 19.8.2012</a:t>
            </a:r>
            <a:endParaRPr lang="cs-CZ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628800"/>
            <a:ext cx="4040188" cy="4032448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NEJLEPŠÍ:</a:t>
            </a:r>
          </a:p>
          <a:p>
            <a:pPr lvl="1"/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None/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None/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None/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None/>
            </a:pPr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NEJHORŠÍ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659512"/>
          </a:xfrm>
        </p:spPr>
        <p:txBody>
          <a:bodyPr/>
          <a:lstStyle/>
          <a:p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NEJLEPŠÍ:</a:t>
            </a:r>
          </a:p>
          <a:p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NEJHORŠÍ</a:t>
            </a:r>
          </a:p>
          <a:p>
            <a:pPr lvl="1">
              <a:buNone/>
            </a:pPr>
            <a:endParaRPr lang="cs-CZ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Obrázek 7" descr="logo_colour_CMYK"/>
          <p:cNvPicPr>
            <a:picLocks noChangeAspect="1" noChangeArrowheads="1"/>
          </p:cNvPicPr>
          <p:nvPr/>
        </p:nvPicPr>
        <p:blipFill>
          <a:blip r:embed="rId2" cstate="print"/>
          <a:srcRect l="4869"/>
          <a:stretch>
            <a:fillRect/>
          </a:stretch>
        </p:blipFill>
        <p:spPr bwMode="auto">
          <a:xfrm>
            <a:off x="7164388" y="404813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álný popisek 8"/>
          <p:cNvSpPr/>
          <p:nvPr/>
        </p:nvSpPr>
        <p:spPr>
          <a:xfrm>
            <a:off x="395536" y="1916832"/>
            <a:ext cx="4032448" cy="1800200"/>
          </a:xfrm>
          <a:prstGeom prst="wedgeEllipseCallout">
            <a:avLst>
              <a:gd name="adj1" fmla="val -24982"/>
              <a:gd name="adj2" fmla="val -500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Adršpašské skály</a:t>
            </a:r>
          </a:p>
          <a:p>
            <a:pPr lvl="1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Janské Lázně (Omnia, Černohorský express)</a:t>
            </a:r>
          </a:p>
          <a:p>
            <a:pPr lvl="1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Lázně Bělohrad</a:t>
            </a:r>
          </a:p>
          <a:p>
            <a:pPr lvl="1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Staré Hrady</a:t>
            </a:r>
            <a:endParaRPr lang="cs-CZ" dirty="0"/>
          </a:p>
        </p:txBody>
      </p:sp>
      <p:sp>
        <p:nvSpPr>
          <p:cNvPr id="10" name="Oválný popisek 9"/>
          <p:cNvSpPr/>
          <p:nvPr/>
        </p:nvSpPr>
        <p:spPr>
          <a:xfrm>
            <a:off x="4644008" y="2060848"/>
            <a:ext cx="4320480" cy="1800200"/>
          </a:xfrm>
          <a:prstGeom prst="wedgeEllipseCallout">
            <a:avLst>
              <a:gd name="adj1" fmla="val -18170"/>
              <a:gd name="adj2" fmla="val -5360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Adršpašské skály</a:t>
            </a:r>
          </a:p>
          <a:p>
            <a:pPr lvl="1"/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ZOO Dvůr Králové n/L</a:t>
            </a:r>
          </a:p>
          <a:p>
            <a:pPr lvl="1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Špindlerův Mlýn</a:t>
            </a:r>
          </a:p>
          <a:p>
            <a:pPr lvl="1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Dětenice</a:t>
            </a:r>
          </a:p>
          <a:p>
            <a:pPr lvl="1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Lázně Bělohrad</a:t>
            </a:r>
          </a:p>
        </p:txBody>
      </p:sp>
      <p:sp>
        <p:nvSpPr>
          <p:cNvPr id="11" name="Oválný popisek 10"/>
          <p:cNvSpPr/>
          <p:nvPr/>
        </p:nvSpPr>
        <p:spPr>
          <a:xfrm>
            <a:off x="323528" y="4509120"/>
            <a:ext cx="3938736" cy="1080120"/>
          </a:xfrm>
          <a:prstGeom prst="wedgeEllipseCallout">
            <a:avLst>
              <a:gd name="adj1" fmla="val -25486"/>
              <a:gd name="adj2" fmla="val -8121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Pevnost Hanička</a:t>
            </a:r>
          </a:p>
          <a:p>
            <a:pPr lvl="1"/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Krkonošské muzeum</a:t>
            </a:r>
          </a:p>
        </p:txBody>
      </p:sp>
      <p:sp>
        <p:nvSpPr>
          <p:cNvPr id="12" name="Oválný popisek 11"/>
          <p:cNvSpPr/>
          <p:nvPr/>
        </p:nvSpPr>
        <p:spPr>
          <a:xfrm>
            <a:off x="4499992" y="4725144"/>
            <a:ext cx="4176464" cy="936104"/>
          </a:xfrm>
          <a:prstGeom prst="wedgeEllipseCallout">
            <a:avLst>
              <a:gd name="adj1" fmla="val -26230"/>
              <a:gd name="adj2" fmla="val -8272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Staré Hrady</a:t>
            </a:r>
          </a:p>
          <a:p>
            <a:pPr lvl="1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Hřbitov ruských vojáků </a:t>
            </a: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732463"/>
            <a:ext cx="1439862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8413" y="5734050"/>
            <a:ext cx="15938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7772400" cy="73116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Výstavní systém – Fr. Kupka</a:t>
            </a:r>
            <a:endParaRPr lang="cs-CZ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endParaRPr lang="cs-CZ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cs-CZ" sz="19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prezentace díla a života Fr. Kupky</a:t>
            </a:r>
          </a:p>
          <a:p>
            <a:pPr>
              <a:defRPr/>
            </a:pPr>
            <a:r>
              <a:rPr lang="cs-CZ" sz="1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výstavní systém (22 panelů) - 2 části: </a:t>
            </a:r>
          </a:p>
          <a:p>
            <a:pPr lvl="4">
              <a:buNone/>
              <a:defRPr/>
            </a:pP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 </a:t>
            </a: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interiérová </a:t>
            </a:r>
            <a:r>
              <a:rPr lang="cs-CZ" sz="1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(18 panelů) </a:t>
            </a:r>
            <a:endParaRPr lang="cs-CZ" sz="1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buNone/>
              <a:defRPr/>
            </a:pP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 </a:t>
            </a: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exteriérová </a:t>
            </a:r>
            <a:r>
              <a:rPr lang="cs-CZ" sz="1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(4 panely)</a:t>
            </a:r>
            <a:endParaRPr lang="cs-CZ" sz="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cs-CZ" sz="1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jazykové mutace: </a:t>
            </a:r>
          </a:p>
          <a:p>
            <a:pPr lvl="4">
              <a:buNone/>
              <a:defRPr/>
            </a:pP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 </a:t>
            </a:r>
            <a:r>
              <a:rPr lang="cs-CZ" sz="1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česko-francouzská</a:t>
            </a:r>
          </a:p>
          <a:p>
            <a:pPr lvl="4">
              <a:buNone/>
              <a:defRPr/>
            </a:pPr>
            <a:r>
              <a:rPr lang="cs-CZ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 </a:t>
            </a:r>
            <a:r>
              <a:rPr lang="cs-CZ" sz="1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anglicko-německá</a:t>
            </a:r>
            <a:endParaRPr lang="cs-CZ" sz="13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  <a:defRPr/>
            </a:pPr>
            <a:endParaRPr lang="cs-CZ" sz="1600" dirty="0" smtClean="0">
              <a:solidFill>
                <a:schemeClr val="accent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cs-CZ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předpokládané destinace: </a:t>
            </a:r>
            <a:endParaRPr lang="cs-CZ" sz="2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defRPr/>
            </a:pPr>
            <a:r>
              <a:rPr lang="cs-CZ" sz="16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Vídeň </a:t>
            </a:r>
          </a:p>
          <a:p>
            <a:pPr lvl="4">
              <a:defRPr/>
            </a:pPr>
            <a:r>
              <a:rPr lang="cs-CZ" sz="16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Košice</a:t>
            </a:r>
          </a:p>
          <a:p>
            <a:pPr lvl="4">
              <a:defRPr/>
            </a:pPr>
            <a:r>
              <a:rPr lang="cs-CZ" sz="16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Hradec Králové </a:t>
            </a:r>
            <a:r>
              <a:rPr lang="cs-CZ" sz="12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(KÚ + Studijní a vědecká knihovna)</a:t>
            </a:r>
            <a:endParaRPr lang="cs-CZ" sz="1600" b="1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defRPr/>
            </a:pPr>
            <a:r>
              <a:rPr lang="cs-CZ" sz="16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Pardubice</a:t>
            </a:r>
          </a:p>
          <a:p>
            <a:pPr lvl="3">
              <a:buFontTx/>
              <a:buNone/>
              <a:defRPr/>
            </a:pPr>
            <a:endParaRPr lang="cs-CZ" sz="1050" b="1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defRPr/>
            </a:pPr>
            <a:r>
              <a:rPr lang="cs-CZ" sz="16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Londýn </a:t>
            </a:r>
            <a:r>
              <a:rPr lang="cs-CZ" sz="12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(zkrácená verze spotu –  Český dům, Olympijské hry)</a:t>
            </a:r>
            <a:endParaRPr lang="cs-CZ" sz="1100" b="1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>
              <a:defRPr/>
            </a:pPr>
            <a:r>
              <a:rPr lang="cs-CZ" sz="16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Paříž</a:t>
            </a:r>
          </a:p>
          <a:p>
            <a:pPr lvl="4">
              <a:defRPr/>
            </a:pPr>
            <a:r>
              <a:rPr lang="cs-CZ" sz="16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 York</a:t>
            </a:r>
          </a:p>
          <a:p>
            <a:pPr lvl="4">
              <a:defRPr/>
            </a:pPr>
            <a:r>
              <a:rPr lang="cs-CZ" sz="16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Bratislava </a:t>
            </a:r>
          </a:p>
          <a:p>
            <a:pPr lvl="4">
              <a:defRPr/>
            </a:pPr>
            <a:r>
              <a:rPr lang="cs-CZ" sz="16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Praha</a:t>
            </a:r>
            <a:endParaRPr lang="cs-CZ" sz="4000" b="1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cs-CZ" sz="2800" dirty="0" smtClean="0">
              <a:solidFill>
                <a:schemeClr val="accent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ADBDD7-A000-488B-99A4-2E4AFEBFA30E}" type="slidenum">
              <a:rPr lang="cs-CZ" smtClean="0">
                <a:latin typeface="Times New Roman" pitchFamily="18" charset="0"/>
              </a:rPr>
              <a:pPr/>
              <a:t>9</a:t>
            </a:fld>
            <a:endParaRPr lang="cs-CZ" smtClean="0">
              <a:latin typeface="Times New Roman" pitchFamily="18" charset="0"/>
            </a:endParaRPr>
          </a:p>
        </p:txBody>
      </p:sp>
      <p:pic>
        <p:nvPicPr>
          <p:cNvPr id="819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732463"/>
            <a:ext cx="15176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732463"/>
            <a:ext cx="16637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Obrázek 6" descr="logo_colour_CMYK"/>
          <p:cNvPicPr>
            <a:picLocks noChangeAspect="1" noChangeArrowheads="1"/>
          </p:cNvPicPr>
          <p:nvPr/>
        </p:nvPicPr>
        <p:blipFill>
          <a:blip r:embed="rId5" cstate="print"/>
          <a:srcRect l="4869"/>
          <a:stretch>
            <a:fillRect/>
          </a:stretch>
        </p:blipFill>
        <p:spPr bwMode="auto">
          <a:xfrm>
            <a:off x="7092950" y="404813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</TotalTime>
  <Words>608</Words>
  <Application>Microsoft Office PowerPoint</Application>
  <PresentationFormat>Předvádění na obrazovce (4:3)</PresentationFormat>
  <Paragraphs>271</Paragraphs>
  <Slides>14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    CÍLENÁ PREZENTACE A PROPAGACE KRÁLOVÉHRADECKÉHO KRAJE  JAKO CELKU II</vt:lpstr>
      <vt:lpstr>PROJEKTOVÉ AKTIVITY </vt:lpstr>
      <vt:lpstr>PROJEKTOVÉ AKTIVITY  </vt:lpstr>
      <vt:lpstr>FAM / PRESS TRIPY</vt:lpstr>
      <vt:lpstr>FAM / PRESS TRIPY</vt:lpstr>
      <vt:lpstr>FAM / PRESS TRIPY</vt:lpstr>
      <vt:lpstr>FAM / PRESS TRIPY</vt:lpstr>
      <vt:lpstr>FAM / PRESS TRIPY</vt:lpstr>
      <vt:lpstr> Výstavní systém – Fr. Kupka</vt:lpstr>
      <vt:lpstr> PROJEKTOVÉ AKTIVITY </vt:lpstr>
      <vt:lpstr> STATISTICKÁ ŠETŘENÍ A MONITORING</vt:lpstr>
      <vt:lpstr>STATISTICKÁ ŠETŘENÍ A MONITORING</vt:lpstr>
      <vt:lpstr>STATISTICKÁ ŠETŘENÍ A MONITORING</vt:lpstr>
      <vt:lpstr>         Děkuji za pozornost a  přeji  příjemný den!</vt:lpstr>
    </vt:vector>
  </TitlesOfParts>
  <Company>Krajský úřad, Královehradecký kraj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CÍLENÁ PREZENTACE A PROPAGACE KRÁLOVÉHRADECKÉHO KRAJE  JAKO CELKU II</dc:title>
  <dc:creator>Jindřiška Smejkalová</dc:creator>
  <cp:lastModifiedBy>Jindřiška Smejkalová</cp:lastModifiedBy>
  <cp:revision>39</cp:revision>
  <dcterms:created xsi:type="dcterms:W3CDTF">2012-05-07T15:32:54Z</dcterms:created>
  <dcterms:modified xsi:type="dcterms:W3CDTF">2012-09-10T14:47:02Z</dcterms:modified>
</cp:coreProperties>
</file>