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1" r:id="rId1"/>
  </p:sldMasterIdLst>
  <p:notesMasterIdLst>
    <p:notesMasterId r:id="rId54"/>
  </p:notesMasterIdLst>
  <p:sldIdLst>
    <p:sldId id="337" r:id="rId2"/>
    <p:sldId id="354" r:id="rId3"/>
    <p:sldId id="287" r:id="rId4"/>
    <p:sldId id="286" r:id="rId5"/>
    <p:sldId id="288" r:id="rId6"/>
    <p:sldId id="358" r:id="rId7"/>
    <p:sldId id="359" r:id="rId8"/>
    <p:sldId id="355" r:id="rId9"/>
    <p:sldId id="289" r:id="rId10"/>
    <p:sldId id="293" r:id="rId11"/>
    <p:sldId id="292" r:id="rId12"/>
    <p:sldId id="357" r:id="rId13"/>
    <p:sldId id="290" r:id="rId14"/>
    <p:sldId id="360" r:id="rId15"/>
    <p:sldId id="347" r:id="rId16"/>
    <p:sldId id="351" r:id="rId17"/>
    <p:sldId id="352" r:id="rId18"/>
    <p:sldId id="353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9" r:id="rId38"/>
    <p:sldId id="295" r:id="rId39"/>
    <p:sldId id="272" r:id="rId40"/>
    <p:sldId id="299" r:id="rId41"/>
    <p:sldId id="300" r:id="rId42"/>
    <p:sldId id="302" r:id="rId43"/>
    <p:sldId id="304" r:id="rId44"/>
    <p:sldId id="305" r:id="rId45"/>
    <p:sldId id="308" r:id="rId46"/>
    <p:sldId id="309" r:id="rId47"/>
    <p:sldId id="311" r:id="rId48"/>
    <p:sldId id="312" r:id="rId49"/>
    <p:sldId id="313" r:id="rId50"/>
    <p:sldId id="340" r:id="rId51"/>
    <p:sldId id="344" r:id="rId52"/>
    <p:sldId id="345" r:id="rId53"/>
  </p:sldIdLst>
  <p:sldSz cx="10080625" cy="7559675"/>
  <p:notesSz cx="7556500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302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6461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862013" indent="-214313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0779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87"/>
  </p:normalViewPr>
  <p:slideViewPr>
    <p:cSldViewPr>
      <p:cViewPr>
        <p:scale>
          <a:sx n="85" d="100"/>
          <a:sy n="85" d="100"/>
        </p:scale>
        <p:origin x="1904" y="-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stanislav.michek\Documents\Autoevaluace\Aktivita%20B\B1\EN\Spole&#269;enstv&#237;%20prvn&#237;ho%20stupn&#283;\Manu&#225;l\Kopie%20-%20divky.xls" TargetMode="External"/><Relationship Id="rId3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cs-CZ"/>
              <a:t>Postoje žáků 1.stupně ZŠ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8"/>
          <c:order val="0"/>
          <c:tx>
            <c:strRef>
              <c:f>'Výsledky za skupinu'!$B$1:$C$1</c:f>
              <c:strCache>
                <c:ptCount val="1"/>
                <c:pt idx="0">
                  <c:v>Moje paní učitelka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0.0"/>
                  <c:y val="0.0126782884310618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skupinu'!$B$3</c:f>
              <c:numCache>
                <c:formatCode>0.00</c:formatCode>
                <c:ptCount val="1"/>
                <c:pt idx="0">
                  <c:v>4.150289017341038</c:v>
                </c:pt>
              </c:numCache>
            </c:numRef>
          </c:xVal>
          <c:yVal>
            <c:numRef>
              <c:f>'Výsledky za skupinu'!$C$3</c:f>
              <c:numCache>
                <c:formatCode>0.00</c:formatCode>
                <c:ptCount val="1"/>
                <c:pt idx="0">
                  <c:v>2.366088631984583</c:v>
                </c:pt>
              </c:numCache>
            </c:numRef>
          </c:yVal>
          <c:smooth val="0"/>
        </c:ser>
        <c:ser>
          <c:idx val="19"/>
          <c:order val="1"/>
          <c:tx>
            <c:strRef>
              <c:f>'Výsledky za skupinu'!$D$1:$E$1</c:f>
              <c:strCache>
                <c:ptCount val="1"/>
                <c:pt idx="0">
                  <c:v>Známky</c:v>
                </c:pt>
              </c:strCache>
            </c:strRef>
          </c:tx>
          <c:spPr>
            <a:ln w="28575">
              <a:noFill/>
            </a:ln>
          </c:spPr>
          <c:xVal>
            <c:numRef>
              <c:f>'Výsledky za skupinu'!$D$3</c:f>
              <c:numCache>
                <c:formatCode>0.00</c:formatCode>
                <c:ptCount val="1"/>
                <c:pt idx="0">
                  <c:v>3.657032755298651</c:v>
                </c:pt>
              </c:numCache>
            </c:numRef>
          </c:xVal>
          <c:yVal>
            <c:numRef>
              <c:f>'Výsledky za skupinu'!$E$3</c:f>
              <c:numCache>
                <c:formatCode>0.00</c:formatCode>
                <c:ptCount val="1"/>
                <c:pt idx="0">
                  <c:v>2.826589595375723</c:v>
                </c:pt>
              </c:numCache>
            </c:numRef>
          </c:yVal>
          <c:smooth val="0"/>
        </c:ser>
        <c:ser>
          <c:idx val="20"/>
          <c:order val="2"/>
          <c:tx>
            <c:strRef>
              <c:f>'Výsledky za skupinu'!$F$1:$G$1</c:f>
              <c:strCache>
                <c:ptCount val="1"/>
                <c:pt idx="0">
                  <c:v>Přestávka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0.0873422040259295"/>
                  <c:y val="-0.00422609614368727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skupinu'!$F$3</c:f>
              <c:numCache>
                <c:formatCode>0.00</c:formatCode>
                <c:ptCount val="1"/>
                <c:pt idx="0">
                  <c:v>3.595375722543351</c:v>
                </c:pt>
              </c:numCache>
            </c:numRef>
          </c:xVal>
          <c:yVal>
            <c:numRef>
              <c:f>'Výsledky za skupinu'!$G$3</c:f>
              <c:numCache>
                <c:formatCode>0.00</c:formatCode>
                <c:ptCount val="1"/>
                <c:pt idx="0">
                  <c:v>2.967244701348745</c:v>
                </c:pt>
              </c:numCache>
            </c:numRef>
          </c:yVal>
          <c:smooth val="0"/>
        </c:ser>
        <c:ser>
          <c:idx val="21"/>
          <c:order val="3"/>
          <c:tx>
            <c:strRef>
              <c:f>'Výsledky za skupinu'!$H$1:$I$1</c:f>
              <c:strCache>
                <c:ptCount val="1"/>
                <c:pt idx="0">
                  <c:v>Naše třída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0.00818833162743091"/>
                  <c:y val="-0.00633914421553091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skupinu'!$H$3</c:f>
              <c:numCache>
                <c:formatCode>0.00</c:formatCode>
                <c:ptCount val="1"/>
                <c:pt idx="0">
                  <c:v>3.815028901734099</c:v>
                </c:pt>
              </c:numCache>
            </c:numRef>
          </c:xVal>
          <c:yVal>
            <c:numRef>
              <c:f>'Výsledky za skupinu'!$I$3</c:f>
              <c:numCache>
                <c:formatCode>0.00</c:formatCode>
                <c:ptCount val="1"/>
                <c:pt idx="0">
                  <c:v>2.710982658959541</c:v>
                </c:pt>
              </c:numCache>
            </c:numRef>
          </c:yVal>
          <c:smooth val="0"/>
        </c:ser>
        <c:ser>
          <c:idx val="22"/>
          <c:order val="4"/>
          <c:tx>
            <c:strRef>
              <c:f>'Výsledky za skupinu'!$J$1:$K$1</c:f>
              <c:strCache>
                <c:ptCount val="1"/>
                <c:pt idx="0">
                  <c:v>Moji spolužáci</c:v>
                </c:pt>
              </c:strCache>
            </c:strRef>
          </c:tx>
          <c:spPr>
            <a:ln w="28575">
              <a:noFill/>
            </a:ln>
          </c:spPr>
          <c:xVal>
            <c:numRef>
              <c:f>'Výsledky za skupinu'!$J$3</c:f>
              <c:numCache>
                <c:formatCode>0.00</c:formatCode>
                <c:ptCount val="1"/>
                <c:pt idx="0">
                  <c:v>3.940269749518304</c:v>
                </c:pt>
              </c:numCache>
            </c:numRef>
          </c:xVal>
          <c:yVal>
            <c:numRef>
              <c:f>'Výsledky za skupinu'!$K$3</c:f>
              <c:numCache>
                <c:formatCode>0.00</c:formatCode>
                <c:ptCount val="1"/>
                <c:pt idx="0">
                  <c:v>2.556840077071286</c:v>
                </c:pt>
              </c:numCache>
            </c:numRef>
          </c:yVal>
          <c:smooth val="0"/>
        </c:ser>
        <c:ser>
          <c:idx val="23"/>
          <c:order val="5"/>
          <c:tx>
            <c:strRef>
              <c:f>'Výsledky za skupinu'!$L$1:$M$1</c:f>
              <c:strCache>
                <c:ptCount val="1"/>
                <c:pt idx="0">
                  <c:v>Kluci</c:v>
                </c:pt>
              </c:strCache>
            </c:strRef>
          </c:tx>
          <c:spPr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'Výsledky za skupinu'!$L$3</c:f>
              <c:numCache>
                <c:formatCode>0.00</c:formatCode>
                <c:ptCount val="1"/>
                <c:pt idx="0">
                  <c:v>3.17533718689788</c:v>
                </c:pt>
              </c:numCache>
            </c:numRef>
          </c:xVal>
          <c:yVal>
            <c:numRef>
              <c:f>'Výsledky za skupinu'!$M$3</c:f>
              <c:numCache>
                <c:formatCode>0.00</c:formatCode>
                <c:ptCount val="1"/>
                <c:pt idx="0">
                  <c:v>3.402697495183042</c:v>
                </c:pt>
              </c:numCache>
            </c:numRef>
          </c:yVal>
          <c:smooth val="0"/>
        </c:ser>
        <c:ser>
          <c:idx val="24"/>
          <c:order val="6"/>
          <c:tx>
            <c:strRef>
              <c:f>'Výsledky za skupinu'!$N$1:$O$1</c:f>
              <c:strCache>
                <c:ptCount val="1"/>
                <c:pt idx="0">
                  <c:v>Holky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0.0573183213920165"/>
                  <c:y val="0.0021130480718436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skupinu'!$N$3</c:f>
              <c:numCache>
                <c:formatCode>0.00</c:formatCode>
                <c:ptCount val="1"/>
                <c:pt idx="0">
                  <c:v>4.113680154142581</c:v>
                </c:pt>
              </c:numCache>
            </c:numRef>
          </c:xVal>
          <c:yVal>
            <c:numRef>
              <c:f>'Výsledky za skupinu'!$O$3</c:f>
              <c:numCache>
                <c:formatCode>0.00</c:formatCode>
                <c:ptCount val="1"/>
                <c:pt idx="0">
                  <c:v>2.314065510597301</c:v>
                </c:pt>
              </c:numCache>
            </c:numRef>
          </c:yVal>
          <c:smooth val="0"/>
        </c:ser>
        <c:ser>
          <c:idx val="25"/>
          <c:order val="7"/>
          <c:tx>
            <c:strRef>
              <c:f>'Výsledky za skupinu'!$P$1:$Q$1</c:f>
              <c:strCache>
                <c:ptCount val="1"/>
                <c:pt idx="0">
                  <c:v>Družina</c:v>
                </c:pt>
              </c:strCache>
            </c:strRef>
          </c:tx>
          <c:spPr>
            <a:ln w="28575">
              <a:noFill/>
            </a:ln>
          </c:spPr>
          <c:xVal>
            <c:numRef>
              <c:f>'Výsledky za skupinu'!$P$3</c:f>
              <c:numCache>
                <c:formatCode>0.00</c:formatCode>
                <c:ptCount val="1"/>
                <c:pt idx="0">
                  <c:v>3.593448940269748</c:v>
                </c:pt>
              </c:numCache>
            </c:numRef>
          </c:xVal>
          <c:yVal>
            <c:numRef>
              <c:f>'Výsledky za skupinu'!$Q$3</c:f>
              <c:numCache>
                <c:formatCode>0.00</c:formatCode>
                <c:ptCount val="1"/>
                <c:pt idx="0">
                  <c:v>2.845857418111753</c:v>
                </c:pt>
              </c:numCache>
            </c:numRef>
          </c:yVal>
          <c:smooth val="0"/>
        </c:ser>
        <c:ser>
          <c:idx val="26"/>
          <c:order val="8"/>
          <c:tx>
            <c:strRef>
              <c:f>'Výsledky za skupinu'!$R$1:$S$1</c:f>
              <c:strCache>
                <c:ptCount val="1"/>
                <c:pt idx="0">
                  <c:v>Žáci z vyšších tříd</c:v>
                </c:pt>
              </c:strCache>
            </c:strRef>
          </c:tx>
          <c:spPr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'Výsledky za skupinu'!$R$3</c:f>
              <c:numCache>
                <c:formatCode>0.00</c:formatCode>
                <c:ptCount val="1"/>
                <c:pt idx="0">
                  <c:v>3.030828516377645</c:v>
                </c:pt>
              </c:numCache>
            </c:numRef>
          </c:xVal>
          <c:yVal>
            <c:numRef>
              <c:f>'Výsledky za skupinu'!$S$3</c:f>
              <c:numCache>
                <c:formatCode>0.00</c:formatCode>
                <c:ptCount val="1"/>
                <c:pt idx="0">
                  <c:v>3.53757225433526</c:v>
                </c:pt>
              </c:numCache>
            </c:numRef>
          </c:yVal>
          <c:smooth val="0"/>
        </c:ser>
        <c:ser>
          <c:idx val="27"/>
          <c:order val="9"/>
          <c:tx>
            <c:strRef>
              <c:f>'Výsledky za skupinu'!$T$1:$U$1</c:f>
              <c:strCache>
                <c:ptCount val="1"/>
                <c:pt idx="0">
                  <c:v>Běhání ve škole</c:v>
                </c:pt>
              </c:strCache>
            </c:strRef>
          </c:tx>
          <c:spPr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'Výsledky za skupinu'!$T$3</c:f>
              <c:numCache>
                <c:formatCode>0.00</c:formatCode>
                <c:ptCount val="1"/>
                <c:pt idx="0">
                  <c:v>2.88824662813102</c:v>
                </c:pt>
              </c:numCache>
            </c:numRef>
          </c:xVal>
          <c:yVal>
            <c:numRef>
              <c:f>'Výsledky za skupinu'!$U$3</c:f>
              <c:numCache>
                <c:formatCode>0.00</c:formatCode>
                <c:ptCount val="1"/>
                <c:pt idx="0">
                  <c:v>3.672447013487475</c:v>
                </c:pt>
              </c:numCache>
            </c:numRef>
          </c:yVal>
          <c:smooth val="0"/>
        </c:ser>
        <c:ser>
          <c:idx val="28"/>
          <c:order val="10"/>
          <c:tx>
            <c:strRef>
              <c:f>'Výsledky za skupinu'!$V$1:$W$1</c:f>
              <c:strCache>
                <c:ptCount val="1"/>
                <c:pt idx="0">
                  <c:v>Oběd ve školní jídelně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0.0150119413169567"/>
                  <c:y val="-0.0232435287902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Oběd ve školní jídelně; Šatna; Družina; Známky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skupinu'!$V$3</c:f>
              <c:numCache>
                <c:formatCode>0.00</c:formatCode>
                <c:ptCount val="1"/>
                <c:pt idx="0">
                  <c:v>3.57032755298652</c:v>
                </c:pt>
              </c:numCache>
            </c:numRef>
          </c:xVal>
          <c:yVal>
            <c:numRef>
              <c:f>'Výsledky za skupinu'!$W$3</c:f>
              <c:numCache>
                <c:formatCode>0.00</c:formatCode>
                <c:ptCount val="1"/>
                <c:pt idx="0">
                  <c:v>2.836223506743733</c:v>
                </c:pt>
              </c:numCache>
            </c:numRef>
          </c:yVal>
          <c:smooth val="0"/>
        </c:ser>
        <c:ser>
          <c:idx val="29"/>
          <c:order val="11"/>
          <c:tx>
            <c:strRef>
              <c:f>'Výsledky za skupinu'!$X$1:$Y$1</c:f>
              <c:strCache>
                <c:ptCount val="1"/>
                <c:pt idx="0">
                  <c:v>Družinářka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0.00545888775162061"/>
                  <c:y val="0.004226096143687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Kroužky ve škole; Počítače; Družinářka; Moji spolužáci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skupinu'!$X$3</c:f>
              <c:numCache>
                <c:formatCode>0.00</c:formatCode>
                <c:ptCount val="1"/>
                <c:pt idx="0">
                  <c:v>3.930635838150287</c:v>
                </c:pt>
              </c:numCache>
            </c:numRef>
          </c:xVal>
          <c:yVal>
            <c:numRef>
              <c:f>'Výsledky za skupinu'!$Y$3</c:f>
              <c:numCache>
                <c:formatCode>0.00</c:formatCode>
                <c:ptCount val="1"/>
                <c:pt idx="0">
                  <c:v>2.578034682080928</c:v>
                </c:pt>
              </c:numCache>
            </c:numRef>
          </c:yVal>
          <c:smooth val="0"/>
        </c:ser>
        <c:ser>
          <c:idx val="30"/>
          <c:order val="12"/>
          <c:tx>
            <c:strRef>
              <c:f>'Výsledky za skupinu'!$Z$1:$AA$1</c:f>
              <c:strCache>
                <c:ptCount val="1"/>
                <c:pt idx="0">
                  <c:v>Školní záchodky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0.0013647219379052"/>
                  <c:y val="0.0169043845747491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skupinu'!$Z$3</c:f>
              <c:numCache>
                <c:formatCode>0.00</c:formatCode>
                <c:ptCount val="1"/>
                <c:pt idx="0">
                  <c:v>3.053949903660883</c:v>
                </c:pt>
              </c:numCache>
            </c:numRef>
          </c:xVal>
          <c:yVal>
            <c:numRef>
              <c:f>'Výsledky za skupinu'!$AA$3</c:f>
              <c:numCache>
                <c:formatCode>0.00</c:formatCode>
                <c:ptCount val="1"/>
                <c:pt idx="0">
                  <c:v>3.329479768786128</c:v>
                </c:pt>
              </c:numCache>
            </c:numRef>
          </c:yVal>
          <c:smooth val="0"/>
        </c:ser>
        <c:ser>
          <c:idx val="31"/>
          <c:order val="13"/>
          <c:tx>
            <c:strRef>
              <c:f>'Výsledky za skupinu'!$AB$1:$AC$1</c:f>
              <c:strCache>
                <c:ptCount val="1"/>
                <c:pt idx="0">
                  <c:v>Poznámka</c:v>
                </c:pt>
              </c:strCache>
            </c:strRef>
          </c:tx>
          <c:spPr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'Výsledky za skupinu'!$AB$3</c:f>
              <c:numCache>
                <c:formatCode>0.00</c:formatCode>
                <c:ptCount val="1"/>
                <c:pt idx="0">
                  <c:v>2.60693641618497</c:v>
                </c:pt>
              </c:numCache>
            </c:numRef>
          </c:xVal>
          <c:yVal>
            <c:numRef>
              <c:f>'Výsledky za skupinu'!$AC$3</c:f>
              <c:numCache>
                <c:formatCode>0.00</c:formatCode>
                <c:ptCount val="1"/>
                <c:pt idx="0">
                  <c:v>3.845857418111752</c:v>
                </c:pt>
              </c:numCache>
            </c:numRef>
          </c:yVal>
          <c:smooth val="0"/>
        </c:ser>
        <c:ser>
          <c:idx val="32"/>
          <c:order val="14"/>
          <c:tx>
            <c:strRef>
              <c:f>'Výsledky za skupinu'!$AD$1:$AE$1</c:f>
              <c:strCache>
                <c:ptCount val="1"/>
                <c:pt idx="0">
                  <c:v>Tělocvik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0.0736949846468783"/>
                  <c:y val="0.0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skupinu'!$AD$3</c:f>
              <c:numCache>
                <c:formatCode>0.00</c:formatCode>
                <c:ptCount val="1"/>
                <c:pt idx="0">
                  <c:v>3.759152215799618</c:v>
                </c:pt>
              </c:numCache>
            </c:numRef>
          </c:xVal>
          <c:yVal>
            <c:numRef>
              <c:f>'Výsledky za skupinu'!$AE$3</c:f>
              <c:numCache>
                <c:formatCode>0.00</c:formatCode>
                <c:ptCount val="1"/>
                <c:pt idx="0">
                  <c:v>2.639691714836227</c:v>
                </c:pt>
              </c:numCache>
            </c:numRef>
          </c:yVal>
          <c:smooth val="0"/>
        </c:ser>
        <c:ser>
          <c:idx val="33"/>
          <c:order val="15"/>
          <c:tx>
            <c:strRef>
              <c:f>'Výsledky za skupinu'!$AF$1:$AG$1</c:f>
              <c:strCache>
                <c:ptCount val="1"/>
                <c:pt idx="0">
                  <c:v>Počítače</c:v>
                </c:pt>
              </c:strCache>
            </c:strRef>
          </c:tx>
          <c:spPr>
            <a:ln w="28575">
              <a:noFill/>
            </a:ln>
          </c:spPr>
          <c:xVal>
            <c:numRef>
              <c:f>'Výsledky za skupinu'!$AF$3</c:f>
              <c:numCache>
                <c:formatCode>0.00</c:formatCode>
                <c:ptCount val="1"/>
                <c:pt idx="0">
                  <c:v>3.876685934489396</c:v>
                </c:pt>
              </c:numCache>
            </c:numRef>
          </c:xVal>
          <c:yVal>
            <c:numRef>
              <c:f>'Výsledky za skupinu'!$AG$3</c:f>
              <c:numCache>
                <c:formatCode>0.00</c:formatCode>
                <c:ptCount val="1"/>
                <c:pt idx="0">
                  <c:v>2.579961464354528</c:v>
                </c:pt>
              </c:numCache>
            </c:numRef>
          </c:yVal>
          <c:smooth val="0"/>
        </c:ser>
        <c:ser>
          <c:idx val="34"/>
          <c:order val="16"/>
          <c:tx>
            <c:strRef>
              <c:f>'Výsledky za skupinu'!$AH$1:$AI$1</c:f>
              <c:strCache>
                <c:ptCount val="1"/>
                <c:pt idx="0">
                  <c:v>Šatna</c:v>
                </c:pt>
              </c:strCache>
            </c:strRef>
          </c:tx>
          <c:spPr>
            <a:ln w="28575">
              <a:noFill/>
            </a:ln>
          </c:spPr>
          <c:xVal>
            <c:numRef>
              <c:f>'Výsledky za skupinu'!$AH$3</c:f>
              <c:numCache>
                <c:formatCode>0.00</c:formatCode>
                <c:ptCount val="1"/>
                <c:pt idx="0">
                  <c:v>3.51059730250482</c:v>
                </c:pt>
              </c:numCache>
            </c:numRef>
          </c:xVal>
          <c:yVal>
            <c:numRef>
              <c:f>'Výsledky za skupinu'!$AI$3</c:f>
              <c:numCache>
                <c:formatCode>0.00</c:formatCode>
                <c:ptCount val="1"/>
                <c:pt idx="0">
                  <c:v>2.809248554913291</c:v>
                </c:pt>
              </c:numCache>
            </c:numRef>
          </c:yVal>
          <c:smooth val="0"/>
        </c:ser>
        <c:ser>
          <c:idx val="35"/>
          <c:order val="17"/>
          <c:tx>
            <c:strRef>
              <c:f>'Výsledky za skupinu'!$AJ$1:$AK$1</c:f>
              <c:strCache>
                <c:ptCount val="1"/>
                <c:pt idx="0">
                  <c:v>Kroužky ve škole</c:v>
                </c:pt>
              </c:strCache>
            </c:strRef>
          </c:tx>
          <c:spPr>
            <a:ln w="28575">
              <a:noFill/>
            </a:ln>
          </c:spPr>
          <c:xVal>
            <c:numRef>
              <c:f>'Výsledky za skupinu'!$AJ$3</c:f>
              <c:numCache>
                <c:formatCode>0.00</c:formatCode>
                <c:ptCount val="1"/>
                <c:pt idx="0">
                  <c:v>3.788053949903658</c:v>
                </c:pt>
              </c:numCache>
            </c:numRef>
          </c:xVal>
          <c:yVal>
            <c:numRef>
              <c:f>'Výsledky za skupinu'!$AK$3</c:f>
              <c:numCache>
                <c:formatCode>0.00</c:formatCode>
                <c:ptCount val="1"/>
                <c:pt idx="0">
                  <c:v>2.59922928709056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5326912"/>
        <c:axId val="-2138669568"/>
      </c:scatterChart>
      <c:valAx>
        <c:axId val="-2075326912"/>
        <c:scaling>
          <c:orientation val="minMax"/>
          <c:max val="5.0"/>
          <c:min val="1.0"/>
        </c:scaling>
        <c:delete val="0"/>
        <c:axPos val="b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cs-CZ"/>
                  <a:t>Hodná pohádková postava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low"/>
        <c:spPr>
          <a:ln w="25400">
            <a:solidFill>
              <a:schemeClr val="tx2">
                <a:lumMod val="60000"/>
                <a:lumOff val="40000"/>
              </a:schemeClr>
            </a:solidFill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8669568"/>
        <c:crossesAt val="3.0"/>
        <c:crossBetween val="midCat"/>
        <c:majorUnit val="1.0"/>
      </c:valAx>
      <c:valAx>
        <c:axId val="-2138669568"/>
        <c:scaling>
          <c:orientation val="minMax"/>
          <c:max val="5.0"/>
          <c:min val="1.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cs-CZ"/>
                  <a:t>Zlá pohádková postava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low"/>
        <c:spPr>
          <a:ln w="25400">
            <a:solidFill>
              <a:schemeClr val="tx2">
                <a:lumMod val="60000"/>
                <a:lumOff val="40000"/>
              </a:schemeClr>
            </a:solidFill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075326912"/>
        <c:crossesAt val="3.0"/>
        <c:crossBetween val="midCat"/>
        <c:majorUnit val="1.0"/>
      </c:valAx>
    </c:plotArea>
    <c:legend>
      <c:legendPos val="r"/>
      <c:layout/>
      <c:overlay val="0"/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0.90396</cdr:x>
      <cdr:y>0.9456</cdr:y>
    </cdr:from>
    <cdr:to>
      <cdr:x>0.98097</cdr:x>
      <cdr:y>0.99093</cdr:y>
    </cdr:to>
    <cdr:sp macro="" textlink="">
      <cdr:nvSpPr>
        <cdr:cNvPr id="3" name="TextovéPole 1"/>
        <cdr:cNvSpPr txBox="1"/>
      </cdr:nvSpPr>
      <cdr:spPr>
        <a:xfrm xmlns:a="http://schemas.openxmlformats.org/drawingml/2006/main">
          <a:off x="8401125" y="5674329"/>
          <a:ext cx="715661" cy="2719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100" baseline="0">
              <a:solidFill>
                <a:srgbClr val="FF0000"/>
              </a:solidFill>
            </a:rPr>
            <a:t>k</a:t>
          </a:r>
          <a:r>
            <a:rPr lang="cs-CZ" sz="1100">
              <a:solidFill>
                <a:srgbClr val="FF0000"/>
              </a:solidFill>
            </a:rPr>
            <a:t>ladné</a:t>
          </a:r>
        </a:p>
      </cdr:txBody>
    </cdr:sp>
  </cdr:relSizeAnchor>
  <cdr:relSizeAnchor xmlns:cdr="http://schemas.openxmlformats.org/drawingml/2006/chartDrawing">
    <cdr:from>
      <cdr:x>0.00547</cdr:x>
      <cdr:y>0.00847</cdr:y>
    </cdr:from>
    <cdr:to>
      <cdr:x>0.11208</cdr:x>
      <cdr:y>0.04707</cdr:y>
    </cdr:to>
    <cdr:sp macro="" textlink="">
      <cdr:nvSpPr>
        <cdr:cNvPr id="4" name="TextovéPole 1"/>
        <cdr:cNvSpPr txBox="1"/>
      </cdr:nvSpPr>
      <cdr:spPr>
        <a:xfrm xmlns:a="http://schemas.openxmlformats.org/drawingml/2006/main">
          <a:off x="50800" y="50800"/>
          <a:ext cx="990817" cy="2316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100">
              <a:solidFill>
                <a:srgbClr val="FF0000"/>
              </a:solidFill>
            </a:rPr>
            <a:t>záporné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1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3150733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44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001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98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595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412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974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296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881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574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960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457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915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191506" y="878422"/>
            <a:ext cx="4477871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84" tIns="40092" rIns="80184" bIns="40092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/>
          </p:nvPr>
        </p:nvSpPr>
        <p:spPr>
          <a:xfrm>
            <a:off x="1061838" y="4350019"/>
            <a:ext cx="4741529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877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;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pPr>
              <a:defRPr/>
            </a:pPr>
            <a:fld id="{8B59803B-90BD-473C-8E7D-AAE9F7D4D942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925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251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231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787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3472" y="1971439"/>
            <a:ext cx="6913256" cy="2312906"/>
          </a:xfrm>
        </p:spPr>
        <p:txBody>
          <a:bodyPr anchor="b">
            <a:noAutofit/>
          </a:bodyPr>
          <a:lstStyle>
            <a:lvl1pPr algn="ctr">
              <a:defRPr sz="6614" cap="all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809" y="4361067"/>
            <a:ext cx="5648584" cy="1197375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984"/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cs-CZ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481" y="7113663"/>
            <a:ext cx="1329485" cy="4460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6556" y="7113663"/>
            <a:ext cx="5807089" cy="44601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8234" y="7113663"/>
            <a:ext cx="1319851" cy="4460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622480" y="820640"/>
            <a:ext cx="8825606" cy="5897022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89604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4070" y="2530393"/>
            <a:ext cx="7938492" cy="3937331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413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85601" y="688016"/>
            <a:ext cx="1643669" cy="5779706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4071" y="688016"/>
            <a:ext cx="6310891" cy="5779706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70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5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41" y="1434510"/>
            <a:ext cx="7948224" cy="3144614"/>
          </a:xfrm>
        </p:spPr>
        <p:txBody>
          <a:bodyPr anchor="b">
            <a:normAutofit/>
          </a:bodyPr>
          <a:lstStyle>
            <a:lvl1pPr algn="r">
              <a:defRPr sz="6614" cap="all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541" y="4647721"/>
            <a:ext cx="7948224" cy="1260303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984">
                <a:solidFill>
                  <a:schemeClr val="tx2"/>
                </a:solidFill>
              </a:defRPr>
            </a:lvl1pPr>
            <a:lvl2pPr marL="377979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5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91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9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7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8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82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0947" y="7113663"/>
            <a:ext cx="1341445" cy="4460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6769" y="7113663"/>
            <a:ext cx="5807089" cy="44601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8234" y="7113663"/>
            <a:ext cx="1319851" cy="4460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6740230" y="1858119"/>
            <a:ext cx="2707856" cy="4859542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740230" y="1858119"/>
            <a:ext cx="2707856" cy="4859542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0231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4070" y="2519892"/>
            <a:ext cx="3677532" cy="394783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352" y="2519892"/>
            <a:ext cx="3677532" cy="394783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96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070" y="755967"/>
            <a:ext cx="7938492" cy="163793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4070" y="2579670"/>
            <a:ext cx="3677532" cy="908210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646" b="0" baseline="0">
                <a:solidFill>
                  <a:schemeClr val="tx2"/>
                </a:solidFill>
              </a:defRPr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4071" y="3643380"/>
            <a:ext cx="3677531" cy="282434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95031" y="2590169"/>
            <a:ext cx="3677532" cy="908210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646" b="0" baseline="0">
                <a:solidFill>
                  <a:schemeClr val="tx2"/>
                </a:solidFill>
              </a:defRPr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95031" y="3643380"/>
            <a:ext cx="3677532" cy="282434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43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473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95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414"/>
            <a:ext cx="4385072" cy="75592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37" y="755967"/>
            <a:ext cx="3187998" cy="2378668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5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2621" y="755968"/>
            <a:ext cx="4309467" cy="5704755"/>
          </a:xfrm>
        </p:spPr>
        <p:txBody>
          <a:bodyPr/>
          <a:lstStyle>
            <a:lvl1pPr>
              <a:defRPr sz="1653"/>
            </a:lvl1pPr>
            <a:lvl2pPr>
              <a:defRPr sz="1653"/>
            </a:lvl2pPr>
            <a:lvl3pPr>
              <a:defRPr sz="1488"/>
            </a:lvl3pPr>
            <a:lvl4pPr>
              <a:defRPr sz="1488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8537" y="3148590"/>
            <a:ext cx="3187998" cy="33191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653"/>
              </a:spcAft>
              <a:buNone/>
              <a:defRPr sz="1764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8538" y="7113663"/>
            <a:ext cx="995968" cy="4460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23926" y="7113663"/>
            <a:ext cx="1962609" cy="4460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1607" y="7113663"/>
            <a:ext cx="1319851" cy="4460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4385072" y="414"/>
            <a:ext cx="189012" cy="755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4385072" y="414"/>
            <a:ext cx="189012" cy="755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483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414"/>
            <a:ext cx="4385072" cy="75592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37" y="755967"/>
            <a:ext cx="3187998" cy="2378668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50" baseline="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4084" y="2"/>
            <a:ext cx="5506541" cy="7559674"/>
          </a:xfrm>
        </p:spPr>
        <p:txBody>
          <a:bodyPr anchor="t">
            <a:normAutofit/>
          </a:bodyPr>
          <a:lstStyle>
            <a:lvl1pPr marL="0" indent="0">
              <a:buNone/>
              <a:defRPr sz="1653"/>
            </a:lvl1pPr>
            <a:lvl2pPr marL="377979" indent="0">
              <a:buNone/>
              <a:defRPr sz="1653"/>
            </a:lvl2pPr>
            <a:lvl3pPr marL="755957" indent="0">
              <a:buNone/>
              <a:defRPr sz="1653"/>
            </a:lvl3pPr>
            <a:lvl4pPr marL="1133936" indent="0">
              <a:buNone/>
              <a:defRPr sz="1653"/>
            </a:lvl4pPr>
            <a:lvl5pPr marL="1511915" indent="0">
              <a:buNone/>
              <a:defRPr sz="1653"/>
            </a:lvl5pPr>
            <a:lvl6pPr marL="1889893" indent="0">
              <a:buNone/>
              <a:defRPr sz="1653"/>
            </a:lvl6pPr>
            <a:lvl7pPr marL="2267872" indent="0">
              <a:buNone/>
              <a:defRPr sz="1653"/>
            </a:lvl7pPr>
            <a:lvl8pPr marL="2645851" indent="0">
              <a:buNone/>
              <a:defRPr sz="1653"/>
            </a:lvl8pPr>
            <a:lvl9pPr marL="3023829" indent="0">
              <a:buNone/>
              <a:defRPr sz="1653"/>
            </a:lvl9pPr>
          </a:lstStyle>
          <a:p>
            <a:r>
              <a:rPr lang="cs-CZ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8537" y="3148176"/>
            <a:ext cx="3187998" cy="331954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653"/>
              </a:spcAft>
              <a:buNone/>
              <a:defRPr sz="1764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8538" y="7113663"/>
            <a:ext cx="995968" cy="4460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23926" y="7113663"/>
            <a:ext cx="1962609" cy="4460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1607" y="7113663"/>
            <a:ext cx="1319851" cy="4460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4385072" y="414"/>
            <a:ext cx="189012" cy="755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4385072" y="414"/>
            <a:ext cx="189012" cy="755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578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4070" y="755967"/>
            <a:ext cx="7938492" cy="16379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4070" y="2519892"/>
            <a:ext cx="7938492" cy="3947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9821" y="7113663"/>
            <a:ext cx="995968" cy="446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92465" y="7113663"/>
            <a:ext cx="5193135" cy="446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2276" y="7113663"/>
            <a:ext cx="1319851" cy="446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395299" y="414"/>
            <a:ext cx="189012" cy="755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95299" y="414"/>
            <a:ext cx="189012" cy="755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001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755957" rtl="0" eaLnBrk="1" latinLnBrk="0" hangingPunct="1">
        <a:lnSpc>
          <a:spcPct val="89000"/>
        </a:lnSpc>
        <a:spcBef>
          <a:spcPct val="0"/>
        </a:spcBef>
        <a:buNone/>
        <a:defRPr sz="485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23336" indent="-423336" algn="l" defTabSz="755957" rtl="0" eaLnBrk="1" latinLnBrk="0" hangingPunct="1">
        <a:lnSpc>
          <a:spcPct val="94000"/>
        </a:lnSpc>
        <a:spcBef>
          <a:spcPts val="1102"/>
        </a:spcBef>
        <a:spcAft>
          <a:spcPts val="220"/>
        </a:spcAft>
        <a:buFont typeface="Franklin Gothic Book" panose="020B0503020102020204" pitchFamily="34" charset="0"/>
        <a:buChar char="■"/>
        <a:defRPr sz="2205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23336" indent="-423336" algn="l" defTabSz="755957" rtl="0" eaLnBrk="1" latinLnBrk="0" hangingPunct="1">
        <a:lnSpc>
          <a:spcPct val="94000"/>
        </a:lnSpc>
        <a:spcBef>
          <a:spcPts val="551"/>
        </a:spcBef>
        <a:spcAft>
          <a:spcPts val="220"/>
        </a:spcAft>
        <a:buFont typeface="Franklin Gothic Book" panose="020B0503020102020204" pitchFamily="34" charset="0"/>
        <a:buChar char="–"/>
        <a:defRPr sz="2205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423336" indent="-423336" algn="l" defTabSz="755957" rtl="0" eaLnBrk="1" latinLnBrk="0" hangingPunct="1">
        <a:lnSpc>
          <a:spcPct val="94000"/>
        </a:lnSpc>
        <a:spcBef>
          <a:spcPts val="551"/>
        </a:spcBef>
        <a:spcAft>
          <a:spcPts val="220"/>
        </a:spcAft>
        <a:buFont typeface="Franklin Gothic Book" panose="020B0503020102020204" pitchFamily="34" charset="0"/>
        <a:buChar char="■"/>
        <a:defRPr sz="1984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423336" indent="-423336" algn="l" defTabSz="755957" rtl="0" eaLnBrk="1" latinLnBrk="0" hangingPunct="1">
        <a:lnSpc>
          <a:spcPct val="94000"/>
        </a:lnSpc>
        <a:spcBef>
          <a:spcPts val="551"/>
        </a:spcBef>
        <a:spcAft>
          <a:spcPts val="220"/>
        </a:spcAft>
        <a:buFont typeface="Franklin Gothic Book" panose="020B0503020102020204" pitchFamily="34" charset="0"/>
        <a:buChar char="–"/>
        <a:defRPr sz="1984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423336" indent="-423336" algn="l" defTabSz="755957" rtl="0" eaLnBrk="1" latinLnBrk="0" hangingPunct="1">
        <a:lnSpc>
          <a:spcPct val="94000"/>
        </a:lnSpc>
        <a:spcBef>
          <a:spcPts val="551"/>
        </a:spcBef>
        <a:spcAft>
          <a:spcPts val="220"/>
        </a:spcAft>
        <a:buFont typeface="Franklin Gothic Book" panose="020B0503020102020204" pitchFamily="34" charset="0"/>
        <a:buChar char="■"/>
        <a:defRPr sz="1764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423336" indent="-423336" algn="l" defTabSz="755957" rtl="0" eaLnBrk="1" latinLnBrk="0" hangingPunct="1">
        <a:lnSpc>
          <a:spcPct val="94000"/>
        </a:lnSpc>
        <a:spcBef>
          <a:spcPts val="551"/>
        </a:spcBef>
        <a:spcAft>
          <a:spcPts val="220"/>
        </a:spcAft>
        <a:buFont typeface="Franklin Gothic Book" panose="020B0503020102020204" pitchFamily="34" charset="0"/>
        <a:buChar char="–"/>
        <a:defRPr sz="1764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423336" indent="-423336" algn="l" defTabSz="755957" rtl="0" eaLnBrk="1" latinLnBrk="0" hangingPunct="1">
        <a:lnSpc>
          <a:spcPct val="94000"/>
        </a:lnSpc>
        <a:spcBef>
          <a:spcPts val="551"/>
        </a:spcBef>
        <a:spcAft>
          <a:spcPts val="220"/>
        </a:spcAft>
        <a:buFont typeface="Franklin Gothic Book" panose="020B0503020102020204" pitchFamily="34" charset="0"/>
        <a:buChar char="■"/>
        <a:defRPr sz="1543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423336" indent="-423336" algn="l" defTabSz="755957" rtl="0" eaLnBrk="1" latinLnBrk="0" hangingPunct="1">
        <a:lnSpc>
          <a:spcPct val="94000"/>
        </a:lnSpc>
        <a:spcBef>
          <a:spcPts val="551"/>
        </a:spcBef>
        <a:spcAft>
          <a:spcPts val="220"/>
        </a:spcAft>
        <a:buFont typeface="Franklin Gothic Book" panose="020B0503020102020204" pitchFamily="34" charset="0"/>
        <a:buChar char="–"/>
        <a:defRPr sz="1543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23336" indent="-423336" algn="l" defTabSz="755957" rtl="0" eaLnBrk="1" latinLnBrk="0" hangingPunct="1">
        <a:lnSpc>
          <a:spcPct val="94000"/>
        </a:lnSpc>
        <a:spcBef>
          <a:spcPts val="551"/>
        </a:spcBef>
        <a:spcAft>
          <a:spcPts val="220"/>
        </a:spcAft>
        <a:buFont typeface="Franklin Gothic Book" panose="020B0503020102020204" pitchFamily="34" charset="0"/>
        <a:buChar char="■"/>
        <a:defRPr sz="1543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7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57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36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93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72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851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82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pacr.cz/index.php?lng=c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hyperlink" Target="http://www.cpiv.cz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userweb.pedf.cuni.cz/~www_kpsp/etnografie/frame.htm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emf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evaluacninastroje.rvp.cz/" TargetMode="External"/><Relationship Id="rId4" Type="http://schemas.openxmlformats.org/officeDocument/2006/relationships/hyperlink" Target="http://slovnik.evaluacninastroje.cz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uov.cz/ae/publikace-vytvorene-v-projektu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ares@ped.muni.cz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800" dirty="0"/>
              <a:t>Klima školy: Možnosti diagnostiky a cílené intervence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</a:t>
            </a:r>
            <a:r>
              <a:rPr lang="cs-CZ" dirty="0" smtClean="0"/>
              <a:t>rajská </a:t>
            </a:r>
            <a:r>
              <a:rPr lang="cs-CZ" dirty="0"/>
              <a:t>konference Sociální klima školy </a:t>
            </a:r>
            <a:r>
              <a:rPr lang="cs-CZ" dirty="0" smtClean="0"/>
              <a:t>3.11.2015, Hradec Králové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102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Klima školy v diagnostické praxi i teorii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34070" y="2519892"/>
            <a:ext cx="8802786" cy="394783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1400" b="1" dirty="0" smtClean="0"/>
              <a:t>Facilitační techniky – </a:t>
            </a:r>
            <a:r>
              <a:rPr lang="cs-CZ" sz="1400" i="1" dirty="0" smtClean="0"/>
              <a:t>v principu je </a:t>
            </a:r>
            <a:r>
              <a:rPr lang="cs-CZ" sz="1400" i="1" dirty="0" err="1" smtClean="0"/>
              <a:t>nomožné</a:t>
            </a:r>
            <a:r>
              <a:rPr lang="cs-CZ" sz="1400" i="1" dirty="0" smtClean="0"/>
              <a:t> je považovat za diagnostický nástroj (jakkoli mohou mít formálně podobu např. dotazníku); slouží  </a:t>
            </a:r>
            <a:r>
              <a:rPr lang="cs-CZ" sz="1400" i="1" dirty="0" smtClean="0"/>
              <a:t>pro rozvíjení dialogu o možných problémech a jeho strukturaci</a:t>
            </a:r>
            <a:endParaRPr lang="cs-CZ" sz="1400" i="1" dirty="0" smtClean="0"/>
          </a:p>
          <a:p>
            <a:pPr>
              <a:defRPr/>
            </a:pPr>
            <a:r>
              <a:rPr lang="cs-CZ" sz="1400" b="1" dirty="0" smtClean="0"/>
              <a:t>Výzkumné </a:t>
            </a:r>
            <a:r>
              <a:rPr lang="cs-CZ" sz="1400" b="1" dirty="0" smtClean="0"/>
              <a:t>nástroje </a:t>
            </a:r>
            <a:r>
              <a:rPr lang="cs-CZ" sz="1400" b="1" dirty="0" smtClean="0"/>
              <a:t> - </a:t>
            </a:r>
            <a:r>
              <a:rPr lang="cs-CZ" sz="1400" dirty="0" smtClean="0"/>
              <a:t>diplomové </a:t>
            </a:r>
            <a:r>
              <a:rPr lang="cs-CZ" sz="1400" dirty="0" smtClean="0"/>
              <a:t>práce, disertace, mezinárodní srovnání </a:t>
            </a:r>
            <a:r>
              <a:rPr lang="cs-CZ" sz="1400" i="1" dirty="0" smtClean="0"/>
              <a:t>(PISA atd.)</a:t>
            </a:r>
          </a:p>
          <a:p>
            <a:pPr lvl="1">
              <a:defRPr/>
            </a:pPr>
            <a:r>
              <a:rPr lang="cs-CZ" sz="1400" dirty="0" smtClean="0"/>
              <a:t>kvalitativní i kvantitativní přístupy </a:t>
            </a:r>
            <a:r>
              <a:rPr lang="cs-CZ" sz="1400" i="1" dirty="0" smtClean="0"/>
              <a:t>(</a:t>
            </a:r>
            <a:r>
              <a:rPr lang="cs-CZ" sz="1400" i="1" dirty="0" smtClean="0"/>
              <a:t>dotazníky, rozhovory, </a:t>
            </a:r>
            <a:r>
              <a:rPr lang="cs-CZ" sz="1400" i="1" dirty="0" err="1" smtClean="0"/>
              <a:t>focus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groups</a:t>
            </a:r>
            <a:r>
              <a:rPr lang="cs-CZ" sz="1400" i="1" dirty="0" smtClean="0"/>
              <a:t>)</a:t>
            </a:r>
          </a:p>
          <a:p>
            <a:pPr lvl="1">
              <a:defRPr/>
            </a:pPr>
            <a:r>
              <a:rPr lang="cs-CZ" sz="1400" dirty="0" smtClean="0"/>
              <a:t>vycházející z různých paradigmat </a:t>
            </a:r>
            <a:r>
              <a:rPr lang="cs-CZ" sz="1400" dirty="0" smtClean="0"/>
              <a:t>i teorií</a:t>
            </a:r>
            <a:r>
              <a:rPr lang="cs-CZ" sz="1400" dirty="0"/>
              <a:t> </a:t>
            </a:r>
            <a:r>
              <a:rPr lang="cs-CZ" sz="1400" dirty="0" smtClean="0"/>
              <a:t>(</a:t>
            </a:r>
            <a:r>
              <a:rPr lang="cs-CZ" sz="1400" dirty="0" smtClean="0"/>
              <a:t>klima </a:t>
            </a:r>
            <a:r>
              <a:rPr lang="cs-CZ" sz="1400" dirty="0" smtClean="0"/>
              <a:t>školy, kultura </a:t>
            </a:r>
            <a:r>
              <a:rPr lang="cs-CZ" sz="1400" dirty="0" smtClean="0"/>
              <a:t>školy)</a:t>
            </a:r>
          </a:p>
          <a:p>
            <a:pPr lvl="4">
              <a:defRPr/>
            </a:pPr>
            <a:r>
              <a:rPr lang="cs-CZ" sz="1180" dirty="0" smtClean="0"/>
              <a:t>Praktiky není </a:t>
            </a:r>
            <a:r>
              <a:rPr lang="cs-CZ" sz="1180" dirty="0" err="1" smtClean="0"/>
              <a:t>nahíženo</a:t>
            </a:r>
            <a:r>
              <a:rPr lang="cs-CZ" sz="1180" dirty="0" smtClean="0"/>
              <a:t> jako problém; zásadní otázka – co je „dobrá škola“ a jaká jsou </a:t>
            </a:r>
            <a:r>
              <a:rPr lang="cs-CZ" sz="1180" dirty="0" err="1" smtClean="0"/>
              <a:t>kriteria</a:t>
            </a:r>
            <a:r>
              <a:rPr lang="cs-CZ" sz="1180" dirty="0" smtClean="0"/>
              <a:t> pro identifikaci pozitivních a negativních vlastností školy</a:t>
            </a:r>
            <a:endParaRPr lang="cs-CZ" sz="1180" dirty="0" smtClean="0"/>
          </a:p>
          <a:p>
            <a:pPr lvl="2">
              <a:defRPr/>
            </a:pPr>
            <a:r>
              <a:rPr lang="cs-CZ" sz="1179" dirty="0" smtClean="0"/>
              <a:t>věcně ad hoc adaptace zahraničních metod či jejich deriváty </a:t>
            </a:r>
          </a:p>
          <a:p>
            <a:pPr lvl="4">
              <a:defRPr/>
            </a:pPr>
            <a:r>
              <a:rPr lang="cs-CZ" sz="1180" dirty="0" smtClean="0"/>
              <a:t>často problém s uchopením specifického kontextu české </a:t>
            </a:r>
            <a:r>
              <a:rPr lang="cs-CZ" sz="1180" dirty="0" smtClean="0"/>
              <a:t>školy či kulturních specifik</a:t>
            </a:r>
          </a:p>
          <a:p>
            <a:pPr lvl="6">
              <a:defRPr/>
            </a:pPr>
            <a:r>
              <a:rPr lang="cs-CZ" sz="959" dirty="0" smtClean="0"/>
              <a:t>„Cítíte se ve škole bezpečně?“</a:t>
            </a:r>
            <a:endParaRPr lang="cs-CZ" sz="959" dirty="0" smtClean="0"/>
          </a:p>
          <a:p>
            <a:pPr lvl="1">
              <a:defRPr/>
            </a:pPr>
            <a:r>
              <a:rPr lang="cs-CZ" sz="1400" dirty="0" smtClean="0"/>
              <a:t>relativně často i metody vlastní konstrukce s problematickými vlastnostmi (validita, reliabilita)</a:t>
            </a:r>
          </a:p>
          <a:p>
            <a:pPr>
              <a:defRPr/>
            </a:pPr>
            <a:r>
              <a:rPr lang="cs-CZ" sz="1400" b="1" dirty="0" smtClean="0"/>
              <a:t>Komerční nástroje </a:t>
            </a:r>
          </a:p>
          <a:p>
            <a:pPr lvl="1">
              <a:defRPr/>
            </a:pPr>
            <a:r>
              <a:rPr lang="cs-CZ" sz="1400" dirty="0" smtClean="0"/>
              <a:t>Mapa školy – SCIO, </a:t>
            </a:r>
            <a:r>
              <a:rPr lang="cs-CZ" sz="1400" dirty="0" err="1" smtClean="0"/>
              <a:t>Kalibro</a:t>
            </a:r>
            <a:r>
              <a:rPr lang="cs-CZ" sz="1400" dirty="0" smtClean="0"/>
              <a:t>… </a:t>
            </a:r>
            <a:r>
              <a:rPr lang="cs-CZ" sz="1400" i="1" dirty="0" smtClean="0"/>
              <a:t>(též s kořeny v zahraničních nástrojích)</a:t>
            </a:r>
          </a:p>
          <a:p>
            <a:pPr>
              <a:defRPr/>
            </a:pPr>
            <a:r>
              <a:rPr lang="cs-CZ" sz="1400" b="1" dirty="0" smtClean="0"/>
              <a:t>Odborně nepřijatelné aktivity s </a:t>
            </a:r>
            <a:r>
              <a:rPr lang="cs-CZ" sz="1400" b="1" dirty="0" smtClean="0"/>
              <a:t>problematickým</a:t>
            </a:r>
            <a:r>
              <a:rPr lang="cs-CZ" sz="1400" b="1" dirty="0" smtClean="0"/>
              <a:t> </a:t>
            </a:r>
            <a:r>
              <a:rPr lang="cs-CZ" sz="1400" b="1" dirty="0" smtClean="0"/>
              <a:t>teoretickým pozadím </a:t>
            </a:r>
          </a:p>
          <a:p>
            <a:pPr lvl="1">
              <a:defRPr/>
            </a:pPr>
            <a:r>
              <a:rPr lang="cs-CZ" sz="1400" dirty="0" smtClean="0"/>
              <a:t>Barvy školy – DAP - </a:t>
            </a:r>
            <a:r>
              <a:rPr lang="cs-CZ" sz="1400" dirty="0">
                <a:hlinkClick r:id="rId2"/>
              </a:rPr>
              <a:t>http://www.upacr.cz/index.php?lng=cs</a:t>
            </a:r>
            <a:endParaRPr lang="cs-CZ" sz="1400" dirty="0" smtClean="0"/>
          </a:p>
          <a:p>
            <a:pPr>
              <a:defRPr/>
            </a:pPr>
            <a:r>
              <a:rPr lang="cs-CZ" sz="1400" b="1" dirty="0" smtClean="0"/>
              <a:t>Lidová tvořivost </a:t>
            </a:r>
            <a:r>
              <a:rPr lang="cs-CZ" sz="1400" dirty="0" smtClean="0"/>
              <a:t>– postupy vyvinuté školami </a:t>
            </a:r>
            <a:r>
              <a:rPr lang="cs-CZ" sz="1400" dirty="0" smtClean="0"/>
              <a:t>- často </a:t>
            </a:r>
            <a:r>
              <a:rPr lang="cs-CZ" sz="1400" dirty="0" smtClean="0"/>
              <a:t>kombinace předchozích variant </a:t>
            </a:r>
            <a:r>
              <a:rPr lang="cs-CZ" sz="1400" i="1" dirty="0" smtClean="0"/>
              <a:t>(„Líbily se nám otázky…“)</a:t>
            </a:r>
          </a:p>
          <a:p>
            <a:pPr>
              <a:defRPr/>
            </a:pP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Různé účely zjišťování klimatu školy</a:t>
            </a:r>
          </a:p>
        </p:txBody>
      </p:sp>
      <p:sp>
        <p:nvSpPr>
          <p:cNvPr id="20483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600" smtClean="0"/>
              <a:t>Explorace</a:t>
            </a:r>
            <a:r>
              <a:rPr lang="cs-CZ" smtClean="0"/>
              <a:t>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sz="1400" dirty="0" smtClean="0"/>
              <a:t>Výzkum</a:t>
            </a:r>
          </a:p>
          <a:p>
            <a:pPr lvl="1">
              <a:defRPr/>
            </a:pPr>
            <a:r>
              <a:rPr lang="cs-CZ" sz="1400" dirty="0" smtClean="0"/>
              <a:t>Vychází z výzkumné otázky (širší zaměření)</a:t>
            </a:r>
          </a:p>
          <a:p>
            <a:pPr lvl="1">
              <a:defRPr/>
            </a:pPr>
            <a:r>
              <a:rPr lang="cs-CZ" sz="1400" dirty="0" smtClean="0"/>
              <a:t>Nástroje zohledňují i metodologické aspekty šetření</a:t>
            </a:r>
            <a:endParaRPr lang="cs-CZ" sz="1400" dirty="0"/>
          </a:p>
          <a:p>
            <a:pPr lvl="1">
              <a:defRPr/>
            </a:pPr>
            <a:r>
              <a:rPr lang="cs-CZ" sz="1400" dirty="0" smtClean="0"/>
              <a:t>Nižší znalost kontextu školy</a:t>
            </a:r>
          </a:p>
          <a:p>
            <a:pPr lvl="1">
              <a:defRPr/>
            </a:pPr>
            <a:r>
              <a:rPr lang="cs-CZ" sz="1400" dirty="0" smtClean="0"/>
              <a:t>Případná náročnost na administraci a vyhodnocení není problém</a:t>
            </a:r>
          </a:p>
          <a:p>
            <a:pPr lvl="1">
              <a:defRPr/>
            </a:pPr>
            <a:r>
              <a:rPr lang="cs-CZ" sz="1400" dirty="0" smtClean="0"/>
              <a:t>Snaha o postihnutí všech potenciálně významných aspektů života školy</a:t>
            </a:r>
          </a:p>
          <a:p>
            <a:pPr lvl="2">
              <a:defRPr/>
            </a:pPr>
            <a:r>
              <a:rPr lang="cs-CZ" sz="1200" dirty="0" smtClean="0"/>
              <a:t>Snaha o univerzální dotazníkové řešení</a:t>
            </a:r>
          </a:p>
          <a:p>
            <a:pPr lvl="2">
              <a:defRPr/>
            </a:pPr>
            <a:r>
              <a:rPr lang="cs-CZ" sz="1200" dirty="0" smtClean="0"/>
              <a:t>Širší baterie položek (otázek)</a:t>
            </a:r>
          </a:p>
          <a:p>
            <a:pPr lvl="2">
              <a:defRPr/>
            </a:pPr>
            <a:r>
              <a:rPr lang="cs-CZ" sz="1200" dirty="0" smtClean="0"/>
              <a:t>Náročnější pro respondenty (méně konkrétních položek)</a:t>
            </a:r>
            <a:endParaRPr lang="cs-CZ" sz="12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600" dirty="0"/>
              <a:t>Evaluace a </a:t>
            </a:r>
            <a:r>
              <a:rPr lang="cs-CZ" sz="2600" dirty="0" err="1"/>
              <a:t>autoevaluace</a:t>
            </a:r>
            <a:endParaRPr lang="cs-CZ" sz="26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cs-CZ" dirty="0" smtClean="0"/>
              <a:t>Praxe</a:t>
            </a:r>
          </a:p>
          <a:p>
            <a:pPr lvl="1">
              <a:defRPr/>
            </a:pPr>
            <a:r>
              <a:rPr lang="cs-CZ" dirty="0" smtClean="0"/>
              <a:t>Vychází z konkrétních potřeb</a:t>
            </a:r>
          </a:p>
          <a:p>
            <a:pPr lvl="1">
              <a:defRPr/>
            </a:pPr>
            <a:r>
              <a:rPr lang="cs-CZ" dirty="0"/>
              <a:t>Menší znalost </a:t>
            </a:r>
            <a:r>
              <a:rPr lang="cs-CZ" dirty="0" smtClean="0"/>
              <a:t>metodologie (často nápodoba vzorů)</a:t>
            </a:r>
            <a:endParaRPr lang="cs-CZ" dirty="0"/>
          </a:p>
          <a:p>
            <a:pPr lvl="1">
              <a:defRPr/>
            </a:pPr>
            <a:r>
              <a:rPr lang="cs-CZ" dirty="0" smtClean="0"/>
              <a:t>Velká znalost kontextu školy</a:t>
            </a:r>
          </a:p>
          <a:p>
            <a:pPr lvl="1">
              <a:defRPr/>
            </a:pPr>
            <a:r>
              <a:rPr lang="cs-CZ" dirty="0" smtClean="0"/>
              <a:t>Požadavek na jednoduchost administrace i vyhodnocení</a:t>
            </a:r>
          </a:p>
          <a:p>
            <a:pPr lvl="1">
              <a:defRPr/>
            </a:pPr>
            <a:r>
              <a:rPr lang="cs-CZ" dirty="0" smtClean="0"/>
              <a:t>Snaha o postihnutí konkrétních aspektů života školy</a:t>
            </a:r>
          </a:p>
          <a:p>
            <a:pPr lvl="1">
              <a:defRPr/>
            </a:pPr>
            <a:r>
              <a:rPr lang="cs-CZ" dirty="0" smtClean="0"/>
              <a:t>Různé účely použití – např.</a:t>
            </a:r>
          </a:p>
          <a:p>
            <a:pPr lvl="2">
              <a:defRPr/>
            </a:pPr>
            <a:r>
              <a:rPr lang="cs-CZ" dirty="0" err="1" smtClean="0"/>
              <a:t>Screening</a:t>
            </a:r>
            <a:endParaRPr lang="cs-CZ" dirty="0" smtClean="0"/>
          </a:p>
          <a:p>
            <a:pPr lvl="2">
              <a:defRPr/>
            </a:pPr>
            <a:r>
              <a:rPr lang="cs-CZ" dirty="0" smtClean="0"/>
              <a:t>Řešení konkrétních </a:t>
            </a:r>
            <a:r>
              <a:rPr lang="cs-CZ" dirty="0" smtClean="0"/>
              <a:t>problémů</a:t>
            </a:r>
            <a:endParaRPr lang="cs-CZ" dirty="0" smtClean="0"/>
          </a:p>
        </p:txBody>
      </p:sp>
      <p:sp>
        <p:nvSpPr>
          <p:cNvPr id="20487" name="TextovéPole 7"/>
          <p:cNvSpPr txBox="1">
            <a:spLocks noChangeArrowheads="1"/>
          </p:cNvSpPr>
          <p:nvPr/>
        </p:nvSpPr>
        <p:spPr bwMode="auto">
          <a:xfrm>
            <a:off x="1134070" y="2297129"/>
            <a:ext cx="52546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b="1" dirty="0"/>
              <a:t>V praxi bohužel často zaměňovány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832" y="323453"/>
            <a:ext cx="8197850" cy="744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8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O školním prostředí </a:t>
            </a:r>
            <a:r>
              <a:rPr lang="cs-CZ" b="1" dirty="0" smtClean="0"/>
              <a:t>ale víme </a:t>
            </a:r>
            <a:r>
              <a:rPr lang="cs-CZ" b="1" dirty="0"/>
              <a:t>spoustu věcí i „bez dotazníků</a:t>
            </a:r>
            <a:r>
              <a:rPr lang="cs-CZ" b="1" dirty="0" smtClean="0"/>
              <a:t>“</a:t>
            </a: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Vlastní pocit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Informace od učitelů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Informace o žácích a od žáků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Informace od rodičů, absolventů… </a:t>
            </a:r>
            <a:r>
              <a:rPr lang="cs-CZ" i="1" dirty="0" smtClean="0"/>
              <a:t>(neformální)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endParaRPr lang="cs-CZ" dirty="0"/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Hospitace a praxe studentů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Noví zaměstnanci… </a:t>
            </a:r>
            <a:r>
              <a:rPr lang="cs-CZ" i="1" dirty="0" smtClean="0"/>
              <a:t>(nezaujaté oči vidí přesněji, netrpí „provozní slepotou“)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endParaRPr lang="cs-CZ" dirty="0" smtClean="0"/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Hodnocení inspekcí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Srovnávací výkonové testy</a:t>
            </a:r>
          </a:p>
          <a:p>
            <a:pPr marL="481676" lvl="1" indent="0" algn="r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… </a:t>
            </a:r>
            <a:r>
              <a:rPr lang="cs-CZ" i="1" dirty="0" smtClean="0"/>
              <a:t>(pohled „zvenku“ aneb Jak se nám to stalo?)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Klima </a:t>
            </a:r>
            <a:r>
              <a:rPr lang="cs-CZ" dirty="0" smtClean="0"/>
              <a:t>jeho </a:t>
            </a:r>
            <a:r>
              <a:rPr lang="cs-CZ" dirty="0"/>
              <a:t>diagnostika ve výzkumu i školní praxi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700" i="1" dirty="0" smtClean="0"/>
              <a:t>Vzniklo </a:t>
            </a:r>
            <a:r>
              <a:rPr lang="cs-CZ" sz="1700" i="1" dirty="0"/>
              <a:t>v návaznosti na  národní projekt MŠMT </a:t>
            </a:r>
            <a:r>
              <a:rPr lang="cs-CZ" sz="1700" b="1" i="1" dirty="0"/>
              <a:t>"Cesta ke kvalitě" </a:t>
            </a:r>
            <a:r>
              <a:rPr lang="cs-CZ" sz="1700" i="1" dirty="0"/>
              <a:t>(CZ.1.07/4.1.00/06.0014; plný název projektu „AUTOEVALUACE - Vytváření systému a podpora škol v oblasti vlastního hodnocení“)</a:t>
            </a:r>
          </a:p>
        </p:txBody>
      </p:sp>
    </p:spTree>
    <p:extLst>
      <p:ext uri="{BB962C8B-B14F-4D97-AF65-F5344CB8AC3E}">
        <p14:creationId xmlns:p14="http://schemas.microsoft.com/office/powerpoint/2010/main" val="18801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konkrétního řešení problematiky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Vzniklo v rámci  národního projekt MŠMT "Cesta ke kvalitě" (CZ.1.07/4.1.00/06.0014 - plný název projektu „AUTOEVALUACE - Vytváření systému a podpora škol v oblasti vlastního hodnocení“)</a:t>
            </a:r>
          </a:p>
          <a:p>
            <a:endParaRPr lang="cs-CZ" dirty="0" smtClean="0"/>
          </a:p>
          <a:p>
            <a:r>
              <a:rPr lang="cs-CZ" dirty="0"/>
              <a:t>V roce 2013 projekt byl oceněn Českou asociací pedagogického výzkumu za přínos pro výzkum i školní praxi </a:t>
            </a:r>
          </a:p>
          <a:p>
            <a:endParaRPr lang="cs-CZ" dirty="0" smtClean="0"/>
          </a:p>
          <a:p>
            <a:r>
              <a:rPr lang="cs-CZ" dirty="0" smtClean="0"/>
              <a:t>Cílem projektu bylo vytvořit 30 nástrojů, které by mohly pomoci školní praxi v procesu vlastního sebehodnocení</a:t>
            </a:r>
          </a:p>
          <a:p>
            <a:pPr lvl="1"/>
            <a:r>
              <a:rPr lang="cs-CZ" dirty="0" smtClean="0"/>
              <a:t>Nástrojem je míněna široká škála technik od hospitačních archů, přes návody k vedení skupinových aktivit učitelů až po „klasické dotazníky“</a:t>
            </a:r>
          </a:p>
        </p:txBody>
      </p:sp>
    </p:spTree>
    <p:extLst>
      <p:ext uri="{BB962C8B-B14F-4D97-AF65-F5344CB8AC3E}">
        <p14:creationId xmlns:p14="http://schemas.microsoft.com/office/powerpoint/2010/main" val="36787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Praktický rámec – nabídka 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Zadání projektu „Cesta ke kvalitě“</a:t>
            </a:r>
          </a:p>
          <a:p>
            <a:pPr lvl="1"/>
            <a:r>
              <a:rPr lang="cs-CZ" dirty="0" smtClean="0"/>
              <a:t>Několik omezení </a:t>
            </a:r>
          </a:p>
          <a:p>
            <a:pPr lvl="2"/>
            <a:r>
              <a:rPr lang="cs-CZ" dirty="0" smtClean="0"/>
              <a:t>čas, rozsah pilotní studie, obsah dalších nástrojů …</a:t>
            </a:r>
          </a:p>
          <a:p>
            <a:pPr lvl="1"/>
            <a:r>
              <a:rPr lang="cs-CZ" dirty="0" smtClean="0"/>
              <a:t>Tvorba on-line administrované metody s automatickým vyhodnocením a generovanou zprávou </a:t>
            </a:r>
          </a:p>
          <a:p>
            <a:pPr lvl="2"/>
            <a:r>
              <a:rPr lang="cs-CZ" i="1" dirty="0" smtClean="0"/>
              <a:t>„Co nejjednodušší z hlediska uživatele – </a:t>
            </a:r>
            <a:r>
              <a:rPr lang="cs-CZ" i="1" dirty="0" err="1" smtClean="0"/>
              <a:t>kooordinátora</a:t>
            </a:r>
            <a:r>
              <a:rPr lang="cs-CZ" i="1" dirty="0" smtClean="0"/>
              <a:t> </a:t>
            </a:r>
            <a:r>
              <a:rPr lang="cs-CZ" i="1" dirty="0" err="1" smtClean="0"/>
              <a:t>autoevaluace</a:t>
            </a:r>
            <a:r>
              <a:rPr lang="cs-CZ" i="1" dirty="0" smtClean="0"/>
              <a:t> ve škole.“</a:t>
            </a:r>
          </a:p>
          <a:p>
            <a:pPr lvl="1"/>
            <a:r>
              <a:rPr lang="cs-CZ" dirty="0" smtClean="0"/>
              <a:t>Možnost opakovaného zadávání s ohledem na různé oblasti zájmu školy</a:t>
            </a:r>
          </a:p>
          <a:p>
            <a:r>
              <a:rPr lang="cs-CZ" dirty="0" smtClean="0"/>
              <a:t>Konkrétní potřeby škol (ve smyslu vedení škol)</a:t>
            </a:r>
          </a:p>
          <a:p>
            <a:pPr lvl="1"/>
            <a:r>
              <a:rPr lang="cs-CZ" dirty="0" smtClean="0"/>
              <a:t>Informace o prostředí školy</a:t>
            </a:r>
          </a:p>
          <a:p>
            <a:pPr lvl="1"/>
            <a:r>
              <a:rPr lang="cs-CZ" dirty="0" smtClean="0"/>
              <a:t>Podklady pro rozhodování</a:t>
            </a:r>
          </a:p>
          <a:p>
            <a:pPr lvl="1"/>
            <a:r>
              <a:rPr lang="cs-CZ" dirty="0" smtClean="0"/>
              <a:t>Výběr obsahu i nástroje v rukou školy (nenabízíme odpovědi na otázky, které si škola neklade)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…a v neposlední řadě příležitost k zamyšlení pro účastníky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312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" y="1160446"/>
            <a:ext cx="9933088" cy="540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06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" y="684194"/>
            <a:ext cx="9914301" cy="627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9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Teoretický rámec pro přípravu nástrojů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Evidence </a:t>
            </a:r>
            <a:r>
              <a:rPr lang="cs-CZ" dirty="0" err="1" smtClean="0"/>
              <a:t>based</a:t>
            </a:r>
            <a:r>
              <a:rPr lang="cs-CZ" dirty="0" smtClean="0"/>
              <a:t> a </a:t>
            </a:r>
            <a:r>
              <a:rPr lang="cs-CZ" dirty="0" err="1" smtClean="0"/>
              <a:t>practice</a:t>
            </a:r>
            <a:r>
              <a:rPr lang="cs-CZ" dirty="0" smtClean="0"/>
              <a:t> </a:t>
            </a:r>
            <a:r>
              <a:rPr lang="cs-CZ" dirty="0" err="1" smtClean="0"/>
              <a:t>based</a:t>
            </a:r>
            <a:r>
              <a:rPr lang="cs-CZ" dirty="0" smtClean="0"/>
              <a:t> přístup </a:t>
            </a:r>
          </a:p>
          <a:p>
            <a:pPr lvl="1"/>
            <a:r>
              <a:rPr lang="cs-CZ" dirty="0" smtClean="0"/>
              <a:t>(Jiří Mareš, 2009)</a:t>
            </a:r>
          </a:p>
          <a:p>
            <a:r>
              <a:rPr lang="cs-CZ" dirty="0" smtClean="0"/>
              <a:t>Psychologie dotazování </a:t>
            </a:r>
          </a:p>
          <a:p>
            <a:pPr lvl="1"/>
            <a:r>
              <a:rPr lang="cs-CZ" dirty="0" smtClean="0"/>
              <a:t>(</a:t>
            </a:r>
            <a:r>
              <a:rPr lang="cs-CZ" dirty="0" err="1" smtClean="0"/>
              <a:t>Tourangeau</a:t>
            </a:r>
            <a:r>
              <a:rPr lang="cs-CZ" dirty="0"/>
              <a:t>, </a:t>
            </a:r>
            <a:r>
              <a:rPr lang="cs-CZ" dirty="0" err="1" smtClean="0"/>
              <a:t>Rips</a:t>
            </a:r>
            <a:r>
              <a:rPr lang="cs-CZ" dirty="0" smtClean="0"/>
              <a:t>, </a:t>
            </a:r>
            <a:r>
              <a:rPr lang="cs-CZ" dirty="0" err="1" smtClean="0"/>
              <a:t>Rasinski</a:t>
            </a:r>
            <a:r>
              <a:rPr lang="cs-CZ" dirty="0" smtClean="0"/>
              <a:t>, 2000)</a:t>
            </a:r>
          </a:p>
          <a:p>
            <a:r>
              <a:rPr lang="cs-CZ" dirty="0" smtClean="0"/>
              <a:t>Klasická teorie testů </a:t>
            </a:r>
          </a:p>
          <a:p>
            <a:pPr lvl="1"/>
            <a:r>
              <a:rPr lang="cs-CZ" dirty="0" smtClean="0"/>
              <a:t>(Urbánek, </a:t>
            </a:r>
            <a:r>
              <a:rPr lang="cs-CZ" dirty="0" err="1" smtClean="0"/>
              <a:t>Denglerová</a:t>
            </a:r>
            <a:r>
              <a:rPr lang="cs-CZ" dirty="0" smtClean="0"/>
              <a:t>, Širůček, 2011)</a:t>
            </a:r>
          </a:p>
          <a:p>
            <a:r>
              <a:rPr lang="cs-CZ" dirty="0" smtClean="0"/>
              <a:t>Klima školy, třídy, sboru; kultura školy </a:t>
            </a:r>
          </a:p>
          <a:p>
            <a:pPr lvl="1"/>
            <a:r>
              <a:rPr lang="cs-CZ" dirty="0" smtClean="0"/>
              <a:t>(Jiří Mareš, Ježek, Jan Mareš, Urbánek, Hloušková, </a:t>
            </a:r>
            <a:r>
              <a:rPr lang="cs-CZ" dirty="0" err="1" smtClean="0"/>
              <a:t>Pol</a:t>
            </a:r>
            <a:r>
              <a:rPr lang="cs-CZ" dirty="0" smtClean="0"/>
              <a:t>…)</a:t>
            </a:r>
          </a:p>
          <a:p>
            <a:r>
              <a:rPr lang="cs-CZ" dirty="0" smtClean="0"/>
              <a:t>Zvládání školní zátěže </a:t>
            </a:r>
          </a:p>
          <a:p>
            <a:pPr lvl="1"/>
            <a:r>
              <a:rPr lang="cs-CZ" dirty="0" smtClean="0"/>
              <a:t>(</a:t>
            </a:r>
            <a:r>
              <a:rPr lang="cs-CZ" dirty="0"/>
              <a:t>Jiří </a:t>
            </a:r>
            <a:r>
              <a:rPr lang="cs-CZ" dirty="0" smtClean="0"/>
              <a:t>Mareš, Kohoutek…)</a:t>
            </a:r>
          </a:p>
          <a:p>
            <a:r>
              <a:rPr lang="cs-CZ" dirty="0" smtClean="0"/>
              <a:t>(…)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0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Kvalita </a:t>
            </a:r>
            <a:r>
              <a:rPr lang="cs-CZ" dirty="0" smtClean="0"/>
              <a:t>školy a (auto)evaluace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Jedna z významných vlastností vzdělávací </a:t>
            </a:r>
            <a:r>
              <a:rPr lang="cs-CZ" dirty="0" smtClean="0"/>
              <a:t>instituce</a:t>
            </a:r>
          </a:p>
          <a:p>
            <a:r>
              <a:rPr lang="cs-CZ" dirty="0" smtClean="0"/>
              <a:t>Spektrum možných vlastností školy (klima jako jeden z možných dílčích indikátorů)</a:t>
            </a:r>
            <a:endParaRPr lang="cs-CZ" dirty="0" smtClean="0"/>
          </a:p>
          <a:p>
            <a:r>
              <a:rPr lang="cs-CZ" dirty="0" smtClean="0"/>
              <a:t>Významná vlastnost konkrétní školy</a:t>
            </a:r>
          </a:p>
          <a:p>
            <a:pPr lvl="1"/>
            <a:r>
              <a:rPr lang="cs-CZ" dirty="0" smtClean="0"/>
              <a:t>Vedlejší produkt vlastních edukačních aktivit  </a:t>
            </a:r>
          </a:p>
          <a:p>
            <a:pPr lvl="1"/>
            <a:r>
              <a:rPr lang="cs-CZ" dirty="0" smtClean="0"/>
              <a:t>Součást „pověsti školy“ v komunitě</a:t>
            </a:r>
          </a:p>
          <a:p>
            <a:pPr lvl="1"/>
            <a:r>
              <a:rPr lang="cs-CZ" dirty="0" smtClean="0"/>
              <a:t>Součást hodnocení v podobě </a:t>
            </a:r>
          </a:p>
          <a:p>
            <a:pPr lvl="2"/>
            <a:r>
              <a:rPr lang="cs-CZ" dirty="0" smtClean="0"/>
              <a:t>vnější (hodnocení)</a:t>
            </a:r>
          </a:p>
          <a:p>
            <a:pPr lvl="2"/>
            <a:r>
              <a:rPr lang="cs-CZ" dirty="0" smtClean="0"/>
              <a:t>vnitřní evaluace (</a:t>
            </a:r>
            <a:r>
              <a:rPr lang="cs-CZ" dirty="0" err="1" smtClean="0"/>
              <a:t>autoevaluace</a:t>
            </a:r>
            <a:r>
              <a:rPr lang="cs-CZ" dirty="0" smtClean="0"/>
              <a:t>)</a:t>
            </a:r>
          </a:p>
          <a:p>
            <a:pPr lvl="2"/>
            <a:endParaRPr lang="cs-CZ" dirty="0" smtClean="0"/>
          </a:p>
          <a:p>
            <a:r>
              <a:rPr lang="cs-CZ" dirty="0" smtClean="0"/>
              <a:t>Integrální součást školní praxe </a:t>
            </a:r>
            <a:r>
              <a:rPr lang="cs-CZ" i="1" dirty="0" smtClean="0"/>
              <a:t>(jakkoli tradičně obvykle není profesionály chápána jako její součást)</a:t>
            </a:r>
          </a:p>
          <a:p>
            <a:pPr lvl="1"/>
            <a:r>
              <a:rPr lang="cs-CZ" dirty="0" smtClean="0"/>
              <a:t>Vedení školy, učitelé, speciální pedagogové, školní psychologové aj.</a:t>
            </a:r>
          </a:p>
          <a:p>
            <a:pPr lvl="1"/>
            <a:r>
              <a:rPr lang="cs-CZ" dirty="0" smtClean="0"/>
              <a:t>Informace nutné pro řízení školy a její rozvoj (rozlišujeme informace určené dovnitř školního prostředí a informace určené zřizovateli či veřejnosti)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121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nástrojů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Několik setkání s panelem ředitelů (osloveni na základě prezentace v dalších aktivitách projektu)</a:t>
            </a:r>
          </a:p>
          <a:p>
            <a:pPr lvl="1"/>
            <a:r>
              <a:rPr lang="cs-CZ" dirty="0" smtClean="0"/>
              <a:t>Jaké jsou zkušenosti s anketami v konkrétních školách?</a:t>
            </a:r>
          </a:p>
          <a:p>
            <a:pPr lvl="1"/>
            <a:r>
              <a:rPr lang="cs-CZ" dirty="0" smtClean="0"/>
              <a:t>Jaké informace považujete za užitečné prostřednictvím anket získat?</a:t>
            </a:r>
          </a:p>
          <a:p>
            <a:pPr lvl="1"/>
            <a:r>
              <a:rPr lang="cs-CZ" dirty="0" smtClean="0"/>
              <a:t>Diskuse nad anketami používanými ve školách zapojených prostřednictvím zástupců do panelu.</a:t>
            </a:r>
          </a:p>
          <a:p>
            <a:pPr lvl="1"/>
            <a:r>
              <a:rPr lang="cs-CZ" dirty="0" smtClean="0"/>
              <a:t>Návrh tří základních variant anket (učitelé, žáci, rodiče), jejich zkrácení, zkušenosti s pilotáže.</a:t>
            </a:r>
          </a:p>
          <a:p>
            <a:pPr lvl="1"/>
            <a:r>
              <a:rPr lang="cs-CZ" dirty="0" smtClean="0"/>
              <a:t>Doporučení pro přípravu a administraci.</a:t>
            </a:r>
          </a:p>
          <a:p>
            <a:pPr lvl="1"/>
            <a:r>
              <a:rPr lang="cs-CZ" dirty="0" smtClean="0"/>
              <a:t>Zpětná vazba na obsah manuálu.</a:t>
            </a:r>
          </a:p>
          <a:p>
            <a:r>
              <a:rPr lang="cs-CZ" dirty="0" smtClean="0"/>
              <a:t>Pilotní ověření online nástroje </a:t>
            </a:r>
          </a:p>
          <a:p>
            <a:pPr lvl="1"/>
            <a:r>
              <a:rPr lang="cs-CZ" dirty="0" smtClean="0"/>
              <a:t>Školy, které se zapojily z vlastního rozhodnutí </a:t>
            </a:r>
          </a:p>
          <a:p>
            <a:pPr lvl="1"/>
            <a:r>
              <a:rPr lang="cs-CZ" dirty="0" smtClean="0"/>
              <a:t>Školy oslovené v rámci projektu (doplnění vzorku)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406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nástrojů </a:t>
            </a:r>
            <a:r>
              <a:rPr lang="cs-CZ" dirty="0" smtClean="0"/>
              <a:t>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Analýza dat získaných dat, finalizace manuálu.</a:t>
            </a:r>
          </a:p>
          <a:p>
            <a:r>
              <a:rPr lang="cs-CZ" dirty="0" smtClean="0"/>
              <a:t>(Příprava souhrnného online vyhodnocení v pro školy, které zadají ankety všem skupinám)</a:t>
            </a:r>
          </a:p>
          <a:p>
            <a:endParaRPr lang="cs-CZ" dirty="0"/>
          </a:p>
          <a:p>
            <a:r>
              <a:rPr lang="cs-CZ" dirty="0" smtClean="0"/>
              <a:t>Vytvořeny různé varianty nástrojů </a:t>
            </a:r>
          </a:p>
          <a:p>
            <a:pPr lvl="1"/>
            <a:r>
              <a:rPr lang="cs-CZ" dirty="0" smtClean="0"/>
              <a:t>Podle typu škol od </a:t>
            </a:r>
            <a:r>
              <a:rPr lang="cs-CZ" dirty="0"/>
              <a:t>škol mateřských přes základní včetně </a:t>
            </a:r>
            <a:r>
              <a:rPr lang="cs-CZ" dirty="0" smtClean="0"/>
              <a:t>speciálních </a:t>
            </a:r>
            <a:r>
              <a:rPr lang="cs-CZ" dirty="0"/>
              <a:t>až po školy střední </a:t>
            </a:r>
            <a:r>
              <a:rPr lang="cs-CZ" dirty="0" smtClean="0"/>
              <a:t>(gymnázia</a:t>
            </a:r>
            <a:r>
              <a:rPr lang="cs-CZ" dirty="0"/>
              <a:t>, střední odborné školy, střední odborná učiliště a integrované </a:t>
            </a:r>
            <a:r>
              <a:rPr lang="cs-CZ" dirty="0" smtClean="0"/>
              <a:t>školy), </a:t>
            </a:r>
            <a:r>
              <a:rPr lang="cs-CZ" dirty="0"/>
              <a:t>i pro školy specifického zaměření </a:t>
            </a:r>
            <a:r>
              <a:rPr lang="cs-CZ" dirty="0" smtClean="0"/>
              <a:t>(základní </a:t>
            </a:r>
            <a:r>
              <a:rPr lang="cs-CZ" dirty="0"/>
              <a:t>umělecké školy, </a:t>
            </a:r>
            <a:r>
              <a:rPr lang="cs-CZ" dirty="0" smtClean="0"/>
              <a:t>konzervatoře). </a:t>
            </a:r>
          </a:p>
        </p:txBody>
      </p:sp>
    </p:spTree>
    <p:extLst>
      <p:ext uri="{BB962C8B-B14F-4D97-AF65-F5344CB8AC3E}">
        <p14:creationId xmlns:p14="http://schemas.microsoft.com/office/powerpoint/2010/main" val="114117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Příklad nástroje upravitelného podle požadavků konkrétní školy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03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Ankety pro…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Autory jsou </a:t>
            </a:r>
            <a:r>
              <a:rPr lang="cs-CZ" i="1" dirty="0" smtClean="0"/>
              <a:t>Mgr. T. Kohoutek a Mgr. et Mgr. Jan Mareš</a:t>
            </a:r>
            <a:endParaRPr lang="cs-CZ" dirty="0"/>
          </a:p>
          <a:p>
            <a:r>
              <a:rPr lang="cs-CZ" dirty="0"/>
              <a:t>Dotazník je použitelný pro žáky 2. stupně základních škol a všechny typy středních škol. </a:t>
            </a:r>
          </a:p>
          <a:p>
            <a:r>
              <a:rPr lang="cs-CZ" dirty="0" smtClean="0"/>
              <a:t>Tři varianty (pro učitele, žáky i rodiče) s možností výběru 30 z cca 150 položek v každé variantě k zjištění názorů na různé oblasti školního života</a:t>
            </a:r>
          </a:p>
          <a:p>
            <a:r>
              <a:rPr lang="cs-CZ" dirty="0"/>
              <a:t>Varianty nabízejí v rámci okruhů modifikované formulace otázek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30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Ankety pro učitele – oblasti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31801" y="1574932"/>
            <a:ext cx="8802786" cy="5184575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cs-CZ" sz="1400" dirty="0"/>
              <a:t>1. Postoje, preference</a:t>
            </a:r>
          </a:p>
          <a:p>
            <a:pPr marL="0" indent="0">
              <a:buNone/>
            </a:pPr>
            <a:r>
              <a:rPr lang="cs-CZ" sz="1400" dirty="0"/>
              <a:t>2. Reflexe vlastních výsledků, sebehodnocení</a:t>
            </a:r>
          </a:p>
          <a:p>
            <a:pPr marL="302383" lvl="1" indent="0">
              <a:buNone/>
            </a:pPr>
            <a:r>
              <a:rPr lang="cs-CZ" sz="1400" dirty="0"/>
              <a:t>2.1 výsledky žáků</a:t>
            </a:r>
          </a:p>
          <a:p>
            <a:pPr marL="302383" lvl="1" indent="0">
              <a:buNone/>
            </a:pPr>
            <a:r>
              <a:rPr lang="cs-CZ" sz="1400" dirty="0"/>
              <a:t>2.2 úspěchy (ve vztahu k preferencím)</a:t>
            </a:r>
          </a:p>
          <a:p>
            <a:pPr marL="0" indent="0">
              <a:buNone/>
            </a:pPr>
            <a:r>
              <a:rPr lang="cs-CZ" sz="1400" dirty="0"/>
              <a:t>3. Metody a formy výuky</a:t>
            </a:r>
          </a:p>
          <a:p>
            <a:pPr marL="302383" lvl="1" indent="0">
              <a:buNone/>
            </a:pPr>
            <a:r>
              <a:rPr lang="cs-CZ" sz="1400" dirty="0"/>
              <a:t>4. Výsledky, hodnocení</a:t>
            </a:r>
          </a:p>
          <a:p>
            <a:pPr marL="302383" lvl="1" indent="0">
              <a:buNone/>
            </a:pPr>
            <a:r>
              <a:rPr lang="cs-CZ" sz="1400" dirty="0"/>
              <a:t>4.1 hodnocení žáků</a:t>
            </a:r>
          </a:p>
          <a:p>
            <a:pPr marL="302383" lvl="1" indent="0">
              <a:buNone/>
            </a:pPr>
            <a:r>
              <a:rPr lang="cs-CZ" sz="1400" dirty="0"/>
              <a:t>4.2 náročnost požadavků školy</a:t>
            </a:r>
          </a:p>
          <a:p>
            <a:pPr marL="302383" lvl="1" indent="0">
              <a:buNone/>
            </a:pPr>
            <a:r>
              <a:rPr lang="cs-CZ" sz="1400" dirty="0"/>
              <a:t>4.3 překážky</a:t>
            </a:r>
          </a:p>
          <a:p>
            <a:pPr marL="0" indent="0">
              <a:buNone/>
            </a:pPr>
            <a:r>
              <a:rPr lang="cs-CZ" sz="1400" dirty="0"/>
              <a:t>5. Sebehodnocení činnosti pedagoga</a:t>
            </a:r>
          </a:p>
          <a:p>
            <a:pPr marL="302383" lvl="1" indent="0">
              <a:buNone/>
            </a:pPr>
            <a:r>
              <a:rPr lang="cs-CZ" sz="1400" dirty="0"/>
              <a:t>5.1 zdroje zpětné vazby</a:t>
            </a:r>
          </a:p>
          <a:p>
            <a:pPr marL="302383" lvl="1" indent="0">
              <a:buNone/>
            </a:pPr>
            <a:r>
              <a:rPr lang="cs-CZ" sz="1400" dirty="0"/>
              <a:t>5.2 postupy sebehodnocení</a:t>
            </a:r>
          </a:p>
          <a:p>
            <a:pPr marL="0" indent="0">
              <a:buNone/>
            </a:pPr>
            <a:r>
              <a:rPr lang="cs-CZ" sz="1400" dirty="0"/>
              <a:t>6. Další vzdělávání pedagogických pracovníků</a:t>
            </a:r>
          </a:p>
          <a:p>
            <a:pPr marL="302383" lvl="1" indent="0">
              <a:buNone/>
            </a:pPr>
            <a:r>
              <a:rPr lang="cs-CZ" sz="1400" dirty="0"/>
              <a:t>6.1 ochota k dalšímu vzdělávání</a:t>
            </a:r>
          </a:p>
          <a:p>
            <a:pPr marL="302383" lvl="1" indent="0">
              <a:buNone/>
            </a:pPr>
            <a:r>
              <a:rPr lang="cs-CZ" sz="1400" dirty="0"/>
              <a:t>6.2 formy dalšího vzdělávání</a:t>
            </a:r>
          </a:p>
          <a:p>
            <a:pPr marL="0" indent="0">
              <a:buNone/>
            </a:pPr>
            <a:r>
              <a:rPr lang="cs-CZ" sz="1400" dirty="0"/>
              <a:t>7. Spolupráce8</a:t>
            </a:r>
          </a:p>
          <a:p>
            <a:pPr marL="302383" lvl="1" indent="0">
              <a:buNone/>
            </a:pPr>
            <a:r>
              <a:rPr lang="cs-CZ" sz="1400" dirty="0"/>
              <a:t>7.1 spolupráce v pedagogickém sboru, spolupráce s žáky a rodiči</a:t>
            </a:r>
          </a:p>
          <a:p>
            <a:pPr marL="302383" lvl="1" indent="0">
              <a:buNone/>
            </a:pPr>
            <a:r>
              <a:rPr lang="cs-CZ" sz="1400" dirty="0"/>
              <a:t>7.2 spolupráce s nepedagogickými pracovníky</a:t>
            </a:r>
          </a:p>
          <a:p>
            <a:pPr marL="0" indent="0">
              <a:buNone/>
            </a:pPr>
            <a:r>
              <a:rPr lang="cs-CZ" sz="1400" dirty="0"/>
              <a:t>8. Podpora ze strany školy, vedení školy</a:t>
            </a:r>
          </a:p>
          <a:p>
            <a:pPr marL="0" indent="0">
              <a:buNone/>
            </a:pPr>
            <a:r>
              <a:rPr lang="cs-CZ" sz="1400" dirty="0"/>
              <a:t>9. Vztahy</a:t>
            </a:r>
          </a:p>
          <a:p>
            <a:pPr marL="0" indent="0">
              <a:buNone/>
            </a:pPr>
            <a:r>
              <a:rPr lang="cs-CZ" sz="1400" dirty="0"/>
              <a:t>10. Zázemí a vybavení školy</a:t>
            </a:r>
          </a:p>
          <a:p>
            <a:pPr marL="302383" lvl="1" indent="0">
              <a:buNone/>
            </a:pPr>
            <a:r>
              <a:rPr lang="cs-CZ" sz="1400" dirty="0"/>
              <a:t>10.1 zázemí</a:t>
            </a:r>
          </a:p>
          <a:p>
            <a:pPr marL="302383" lvl="1" indent="0">
              <a:buNone/>
            </a:pPr>
            <a:r>
              <a:rPr lang="cs-CZ" sz="1400" dirty="0"/>
              <a:t>10.2 vybavení pro výuku</a:t>
            </a:r>
          </a:p>
          <a:p>
            <a:pPr marL="302383" lvl="1" indent="0">
              <a:buNone/>
            </a:pPr>
            <a:r>
              <a:rPr lang="cs-CZ" sz="1400" dirty="0"/>
              <a:t>10.3 výpočetní technika</a:t>
            </a:r>
          </a:p>
          <a:p>
            <a:pPr marL="0" indent="0">
              <a:buNone/>
            </a:pPr>
            <a:r>
              <a:rPr lang="cs-CZ" sz="1400" dirty="0"/>
              <a:t>11. Spokojenost s pracovními podmínkami</a:t>
            </a:r>
          </a:p>
          <a:p>
            <a:pPr marL="0" indent="0">
              <a:buNone/>
            </a:pPr>
            <a:r>
              <a:rPr lang="cs-CZ" sz="1400" dirty="0"/>
              <a:t>12. Shrnující otázky, celkové </a:t>
            </a:r>
            <a:r>
              <a:rPr lang="cs-CZ" sz="1400" dirty="0" smtClean="0"/>
              <a:t>zhodnocení</a:t>
            </a:r>
          </a:p>
          <a:p>
            <a:endParaRPr lang="cs-CZ" sz="1400" dirty="0"/>
          </a:p>
          <a:p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Volitelný modul </a:t>
            </a:r>
            <a:r>
              <a:rPr lang="cs-CZ" sz="1400" dirty="0"/>
              <a:t>pro nepedagogické </a:t>
            </a:r>
            <a:r>
              <a:rPr lang="cs-CZ" sz="1400" dirty="0" smtClean="0"/>
              <a:t>pracovníky: </a:t>
            </a:r>
          </a:p>
          <a:p>
            <a:r>
              <a:rPr lang="cs-CZ" sz="1400" dirty="0" smtClean="0"/>
              <a:t>1</a:t>
            </a:r>
            <a:r>
              <a:rPr lang="cs-CZ" sz="1400" dirty="0"/>
              <a:t>. Spolupráce s vedením školy, s vyučujícími, s žáky a rodiči</a:t>
            </a:r>
          </a:p>
          <a:p>
            <a:r>
              <a:rPr lang="cs-CZ" sz="1400" dirty="0"/>
              <a:t>2. Spolupráce s dalšími nepedagogickými pracovníky</a:t>
            </a:r>
          </a:p>
          <a:p>
            <a:r>
              <a:rPr lang="cs-CZ" sz="1400" dirty="0"/>
              <a:t>3. Spokojenost s pracovními podmínkami, vedením školy, zázemím a vztahy na škole</a:t>
            </a:r>
          </a:p>
          <a:p>
            <a:r>
              <a:rPr lang="cs-CZ" sz="1400" dirty="0"/>
              <a:t>4. Shrnující otázky, celkové zhodnocení</a:t>
            </a:r>
          </a:p>
        </p:txBody>
      </p:sp>
    </p:spTree>
    <p:extLst>
      <p:ext uri="{BB962C8B-B14F-4D97-AF65-F5344CB8AC3E}">
        <p14:creationId xmlns:p14="http://schemas.microsoft.com/office/powerpoint/2010/main" val="17273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Anketa pro žáky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cs-CZ" dirty="0"/>
              <a:t>1. Motivace</a:t>
            </a:r>
          </a:p>
          <a:p>
            <a:r>
              <a:rPr lang="cs-CZ" dirty="0"/>
              <a:t>2. Výuka a vzdělávání</a:t>
            </a:r>
          </a:p>
          <a:p>
            <a:pPr lvl="1"/>
            <a:r>
              <a:rPr lang="cs-CZ" dirty="0"/>
              <a:t>2.1 průběh výuky</a:t>
            </a:r>
          </a:p>
          <a:p>
            <a:pPr lvl="1"/>
            <a:r>
              <a:rPr lang="cs-CZ" dirty="0"/>
              <a:t>2.2 rozdíly ve výuce</a:t>
            </a:r>
          </a:p>
          <a:p>
            <a:pPr lvl="1"/>
            <a:r>
              <a:rPr lang="cs-CZ" dirty="0"/>
              <a:t>2.3 hodnocení</a:t>
            </a:r>
          </a:p>
          <a:p>
            <a:pPr lvl="1"/>
            <a:r>
              <a:rPr lang="cs-CZ" dirty="0"/>
              <a:t>2.4 náročnost</a:t>
            </a:r>
          </a:p>
          <a:p>
            <a:pPr lvl="1"/>
            <a:r>
              <a:rPr lang="cs-CZ" dirty="0"/>
              <a:t>2.5 domácí příprava</a:t>
            </a:r>
          </a:p>
          <a:p>
            <a:pPr lvl="1"/>
            <a:r>
              <a:rPr lang="cs-CZ" dirty="0"/>
              <a:t>2.6 výsledky, překážky</a:t>
            </a:r>
          </a:p>
          <a:p>
            <a:r>
              <a:rPr lang="cs-CZ" dirty="0"/>
              <a:t>3. Atmosféra na škole, vztahy</a:t>
            </a:r>
          </a:p>
          <a:p>
            <a:r>
              <a:rPr lang="cs-CZ" dirty="0"/>
              <a:t>4. Pravidla, problémy</a:t>
            </a:r>
          </a:p>
          <a:p>
            <a:r>
              <a:rPr lang="cs-CZ" dirty="0"/>
              <a:t>5. Zázemí školy</a:t>
            </a:r>
          </a:p>
          <a:p>
            <a:r>
              <a:rPr lang="cs-CZ" dirty="0"/>
              <a:t>6. Další aktivity</a:t>
            </a:r>
          </a:p>
          <a:p>
            <a:r>
              <a:rPr lang="cs-CZ" dirty="0"/>
              <a:t>7. Aktivita, zapojení žáků</a:t>
            </a:r>
          </a:p>
          <a:p>
            <a:r>
              <a:rPr lang="cs-CZ" dirty="0"/>
              <a:t>8. Celkové zhodnocení</a:t>
            </a:r>
          </a:p>
        </p:txBody>
      </p:sp>
    </p:spTree>
    <p:extLst>
      <p:ext uri="{BB962C8B-B14F-4D97-AF65-F5344CB8AC3E}">
        <p14:creationId xmlns:p14="http://schemas.microsoft.com/office/powerpoint/2010/main" val="11088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Anketa pro rodiče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0000" lnSpcReduction="20000"/>
          </a:bodyPr>
          <a:lstStyle/>
          <a:p>
            <a:r>
              <a:rPr lang="cs-CZ" dirty="0"/>
              <a:t>1. Informace</a:t>
            </a:r>
          </a:p>
          <a:p>
            <a:pPr lvl="1"/>
            <a:r>
              <a:rPr lang="cs-CZ" dirty="0"/>
              <a:t>1.1 dostatečnost informací</a:t>
            </a:r>
          </a:p>
          <a:p>
            <a:pPr lvl="1"/>
            <a:r>
              <a:rPr lang="cs-CZ" dirty="0"/>
              <a:t>1.2 přínos jednotlivých zdrojů informací</a:t>
            </a:r>
          </a:p>
          <a:p>
            <a:r>
              <a:rPr lang="cs-CZ" dirty="0"/>
              <a:t>2. Zázemí školy</a:t>
            </a:r>
          </a:p>
          <a:p>
            <a:r>
              <a:rPr lang="cs-CZ" dirty="0"/>
              <a:t>3. Výuka</a:t>
            </a:r>
          </a:p>
          <a:p>
            <a:pPr lvl="1"/>
            <a:r>
              <a:rPr lang="cs-CZ" dirty="0"/>
              <a:t>3.1 spokojenost s úrovní výuky</a:t>
            </a:r>
          </a:p>
          <a:p>
            <a:pPr lvl="1"/>
            <a:r>
              <a:rPr lang="cs-CZ" dirty="0"/>
              <a:t>3.2 spokojenost s oblastmi výuky</a:t>
            </a:r>
          </a:p>
          <a:p>
            <a:pPr lvl="1"/>
            <a:r>
              <a:rPr lang="cs-CZ" dirty="0"/>
              <a:t>3.3 náročnost požadavků školy</a:t>
            </a:r>
          </a:p>
          <a:p>
            <a:pPr lvl="1"/>
            <a:r>
              <a:rPr lang="cs-CZ" dirty="0"/>
              <a:t>3.4 rozdíly v kvalitě výuky</a:t>
            </a:r>
          </a:p>
          <a:p>
            <a:pPr lvl="1"/>
            <a:r>
              <a:rPr lang="cs-CZ" dirty="0"/>
              <a:t>3.5 domácí příprava</a:t>
            </a:r>
          </a:p>
          <a:p>
            <a:r>
              <a:rPr lang="cs-CZ" dirty="0"/>
              <a:t>4. Působení školy</a:t>
            </a:r>
          </a:p>
          <a:p>
            <a:pPr lvl="1"/>
            <a:r>
              <a:rPr lang="cs-CZ" dirty="0"/>
              <a:t>4.1 spokojenost s úrovní výchovného působení (pravidla, institucionální podpora, přístup)</a:t>
            </a:r>
          </a:p>
          <a:p>
            <a:pPr lvl="1"/>
            <a:r>
              <a:rPr lang="cs-CZ" dirty="0"/>
              <a:t>4.2 rozvoj hodnot a morálních vlastností</a:t>
            </a:r>
          </a:p>
          <a:p>
            <a:r>
              <a:rPr lang="cs-CZ" dirty="0"/>
              <a:t>5. Další aktivity (doplňkové aktivity, mimoškolní činnost)</a:t>
            </a:r>
          </a:p>
          <a:p>
            <a:r>
              <a:rPr lang="cs-CZ" dirty="0"/>
              <a:t>6. Vztahy (klima školy)</a:t>
            </a:r>
          </a:p>
          <a:p>
            <a:r>
              <a:rPr lang="cs-CZ" dirty="0"/>
              <a:t>7. Spolupráce rodičů (participace rodičů na životě školy, komunikace s dítětem o škole...)</a:t>
            </a:r>
          </a:p>
          <a:p>
            <a:r>
              <a:rPr lang="cs-CZ" dirty="0"/>
              <a:t>8. Spolupráce školy s partnery</a:t>
            </a:r>
          </a:p>
          <a:p>
            <a:r>
              <a:rPr lang="cs-CZ" dirty="0"/>
              <a:t>9. Komunikace mezi rodiči a školou</a:t>
            </a:r>
          </a:p>
          <a:p>
            <a:r>
              <a:rPr lang="cs-CZ" dirty="0"/>
              <a:t>10. Vedení školy</a:t>
            </a:r>
          </a:p>
          <a:p>
            <a:r>
              <a:rPr lang="cs-CZ" dirty="0"/>
              <a:t>11. Shrnující otázky, celkové zhodnocení</a:t>
            </a:r>
          </a:p>
        </p:txBody>
      </p:sp>
    </p:spTree>
    <p:extLst>
      <p:ext uri="{BB962C8B-B14F-4D97-AF65-F5344CB8AC3E}">
        <p14:creationId xmlns:p14="http://schemas.microsoft.com/office/powerpoint/2010/main" val="327679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Příklad „nedotazníkové“ metody pro žáky prvního stupně ZŠ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124964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Společenství prvního </a:t>
            </a:r>
            <a:r>
              <a:rPr lang="cs-CZ" dirty="0" smtClean="0"/>
              <a:t>stupně. Dotazník </a:t>
            </a:r>
            <a:r>
              <a:rPr lang="cs-CZ" dirty="0"/>
              <a:t>pro žáky formou počítačové </a:t>
            </a:r>
            <a:r>
              <a:rPr lang="cs-CZ" dirty="0" smtClean="0"/>
              <a:t>hry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dirty="0"/>
          </a:p>
          <a:p>
            <a:r>
              <a:rPr lang="cs-CZ" dirty="0"/>
              <a:t>Autorka: </a:t>
            </a:r>
            <a:r>
              <a:rPr lang="cs-CZ" dirty="0" smtClean="0"/>
              <a:t>Mgr. D.</a:t>
            </a:r>
            <a:r>
              <a:rPr lang="cs-CZ" dirty="0"/>
              <a:t> </a:t>
            </a:r>
            <a:r>
              <a:rPr lang="cs-CZ" dirty="0" err="1" smtClean="0"/>
              <a:t>Denglerová</a:t>
            </a:r>
            <a:r>
              <a:rPr lang="cs-CZ" dirty="0" smtClean="0"/>
              <a:t>, Ph.D.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Tento nástroj pomůže zodpovědět otázky týkající se toho, jak žák na prvním stupni ZŠ (ve věku cca 6-11 let) vnímá své školní prostředí. Které aspekty školní docházky hodnotí kladně, které negativně? Jaké aspekty formálního i neformálního vzdělávání způsobují, že se dítě do školy těší?</a:t>
            </a:r>
          </a:p>
          <a:p>
            <a:endParaRPr lang="cs-CZ" dirty="0" smtClean="0"/>
          </a:p>
          <a:p>
            <a:r>
              <a:rPr lang="cs-CZ" dirty="0" smtClean="0"/>
              <a:t>Předkládaný nástroj vychází z principu testů sémantického výběru. Test sémantického výběru sestavil a ve své klinické praxi používal V. Doležal již v 60. letech 20. století. Test sémantického výběru reprezentuje v metodologii tzv. </a:t>
            </a:r>
            <a:r>
              <a:rPr lang="cs-CZ" dirty="0" err="1" smtClean="0"/>
              <a:t>psychosémantické</a:t>
            </a:r>
            <a:r>
              <a:rPr lang="cs-CZ" dirty="0" smtClean="0"/>
              <a:t> metody, které vycházejí z přesvědčení, že je možné odhalit význam, který daný podnět (slovo) pro konkrétního jedince či skupinu nese. Různými přístupy a pojetími </a:t>
            </a:r>
            <a:r>
              <a:rPr lang="cs-CZ" dirty="0" err="1" smtClean="0"/>
              <a:t>psychosémantiky</a:t>
            </a:r>
            <a:r>
              <a:rPr lang="cs-CZ" dirty="0" smtClean="0"/>
              <a:t> se zabývá T. Urbánek (2003). </a:t>
            </a:r>
          </a:p>
        </p:txBody>
      </p:sp>
    </p:spTree>
    <p:extLst>
      <p:ext uri="{BB962C8B-B14F-4D97-AF65-F5344CB8AC3E}">
        <p14:creationId xmlns:p14="http://schemas.microsoft.com/office/powerpoint/2010/main" val="3092503911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Popis nástroje</a:t>
            </a:r>
          </a:p>
        </p:txBody>
      </p:sp>
      <p:sp>
        <p:nvSpPr>
          <p:cNvPr id="7577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Nástroj zjišťuje postoje dítěte k 18 klíčovým pojmům:</a:t>
            </a:r>
          </a:p>
          <a:p>
            <a:pPr lvl="1"/>
            <a:r>
              <a:rPr lang="cs-CZ" sz="2000" b="1" dirty="0"/>
              <a:t>moje paní učitelka; známky; přestávka; naše třída (místnost); moji spolužáci; kluci; holky; družina; žáci z vyšších tříd (starší žáci); běhání (lítání) ve škole; oběd ve školní jídelně; paní vychovatelka z družiny; školní záchodky (WC); poznámka; tělocvik; počítače; šatna; kroužky ve škole</a:t>
            </a:r>
          </a:p>
          <a:p>
            <a:r>
              <a:rPr lang="cs-CZ" dirty="0" smtClean="0"/>
              <a:t>Klíčové pojmy se postupně po jednom zobrazují v horní třetině obrazovky (pojem, obrázek, zvuk)</a:t>
            </a:r>
          </a:p>
          <a:p>
            <a:r>
              <a:rPr lang="cs-CZ" dirty="0" smtClean="0"/>
              <a:t>Ke klíčovým pojmům jsou přiřazovány atributy </a:t>
            </a:r>
          </a:p>
          <a:p>
            <a:r>
              <a:rPr lang="cs-CZ" dirty="0" smtClean="0"/>
              <a:t>Na konci je dítě požádáno, aby seřadilo všechny atributy podle toho, jak se mu líbí či nelíbí.</a:t>
            </a:r>
          </a:p>
          <a:p>
            <a:r>
              <a:rPr lang="cs-CZ" dirty="0" smtClean="0"/>
              <a:t>Sledují se postoje k pojmům prostřednictví vztahu k referenčním pojmům:</a:t>
            </a:r>
          </a:p>
          <a:p>
            <a:pPr lvl="1"/>
            <a:r>
              <a:rPr lang="cs-CZ" dirty="0" smtClean="0"/>
              <a:t>Nejoblíbenější pohádková postava, kterou máš rád(a)</a:t>
            </a:r>
          </a:p>
          <a:p>
            <a:pPr lvl="1"/>
            <a:r>
              <a:rPr lang="cs-CZ" dirty="0" smtClean="0"/>
              <a:t>Zlá pohádková postava, kterou vůbec nemáš rád(a)</a:t>
            </a:r>
          </a:p>
          <a:p>
            <a:r>
              <a:rPr lang="cs-CZ" dirty="0" smtClean="0"/>
              <a:t>Evaluační zpráva je ihned automaticky generována v Excelu</a:t>
            </a:r>
          </a:p>
          <a:p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83239093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/>
              <a:t>Klima školy nebo klima třídy?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52780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V</a:t>
            </a:r>
            <a:r>
              <a:rPr lang="cs-CZ" dirty="0" smtClean="0"/>
              <a:t>ztah </a:t>
            </a:r>
            <a:r>
              <a:rPr lang="cs-CZ" dirty="0"/>
              <a:t>mezi klimatem školní třídy a klimatem </a:t>
            </a:r>
            <a:r>
              <a:rPr lang="cs-CZ" dirty="0" smtClean="0"/>
              <a:t>školy není jednoznačný; </a:t>
            </a:r>
            <a:endParaRPr lang="cs-CZ" dirty="0" smtClean="0"/>
          </a:p>
          <a:p>
            <a:pPr marL="705205" lvl="1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 smtClean="0"/>
              <a:t>Z </a:t>
            </a:r>
            <a:r>
              <a:rPr lang="cs-CZ" dirty="0" smtClean="0"/>
              <a:t>pohledu </a:t>
            </a:r>
            <a:r>
              <a:rPr lang="cs-CZ" dirty="0" smtClean="0"/>
              <a:t>respondentů </a:t>
            </a:r>
            <a:r>
              <a:rPr lang="cs-CZ" dirty="0" smtClean="0"/>
              <a:t>může být rozlišování matoucí (zážitek „ze školy“ </a:t>
            </a:r>
            <a:r>
              <a:rPr lang="cs-CZ" dirty="0" smtClean="0"/>
              <a:t>chápou jako nediferencovaný celek);</a:t>
            </a:r>
          </a:p>
          <a:p>
            <a:pPr marL="705205" lvl="1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Z pohledu teorie a výzkumu </a:t>
            </a:r>
            <a:r>
              <a:rPr lang="cs-CZ" dirty="0" smtClean="0"/>
              <a:t>ale dvě </a:t>
            </a:r>
            <a:r>
              <a:rPr lang="cs-CZ" dirty="0"/>
              <a:t>odlišné </a:t>
            </a:r>
            <a:r>
              <a:rPr lang="cs-CZ" dirty="0" smtClean="0"/>
              <a:t>tradice</a:t>
            </a:r>
            <a:r>
              <a:rPr lang="cs-CZ" dirty="0" smtClean="0"/>
              <a:t>	</a:t>
            </a:r>
          </a:p>
          <a:p>
            <a:pPr marL="705205" lvl="1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 smtClean="0"/>
              <a:t>Věcně i otázka konceptualizace související s organizací výuky</a:t>
            </a:r>
            <a:endParaRPr lang="cs-CZ" dirty="0"/>
          </a:p>
          <a:p>
            <a:pPr marL="1006830" lvl="2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 smtClean="0"/>
              <a:t>(nejen) z historických důvodů se liší organizace výuky ve střední Evropě a v anglosaských zemích</a:t>
            </a:r>
          </a:p>
          <a:p>
            <a:pPr marL="1512010" lvl="3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U nás – žáci se většinou účastní výuky v jedné skupině (školní třída); diferenciace podle výkonu probíhá uvnitř třídy a třída je proto velmi důležitým faktorem ovlivňujícím vnímání vzdělávací reality žáky i vnímání žáků učiteli (kontext třídy)</a:t>
            </a:r>
          </a:p>
          <a:p>
            <a:pPr marL="1512010" lvl="3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V </a:t>
            </a:r>
            <a:r>
              <a:rPr lang="cs-CZ" dirty="0" smtClean="0"/>
              <a:t>USA, GB aj. </a:t>
            </a:r>
            <a:r>
              <a:rPr lang="cs-CZ" dirty="0" smtClean="0"/>
              <a:t>jsou žáci děleni do výuky podle výsledků (kurzy pro začátečníky a pokročilé) a mají větší možnost volby kurzů; kontext školy jako celku je pak mnohem důležitější (i jako label)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to vypadá?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print"/>
          <a:srcRect t="9345"/>
          <a:stretch>
            <a:fillRect/>
          </a:stretch>
        </p:blipFill>
        <p:spPr bwMode="auto">
          <a:xfrm>
            <a:off x="674203" y="1874827"/>
            <a:ext cx="8807077" cy="451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12280725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822" y="891576"/>
            <a:ext cx="8145798" cy="629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2465468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vypadají výsledky?</a:t>
            </a:r>
          </a:p>
        </p:txBody>
      </p:sp>
      <p:graphicFrame>
        <p:nvGraphicFramePr>
          <p:cNvPr id="5" name="Graf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903392"/>
              </p:ext>
            </p:extLst>
          </p:nvPr>
        </p:nvGraphicFramePr>
        <p:xfrm>
          <a:off x="832971" y="1636699"/>
          <a:ext cx="8417325" cy="5759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0467691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Možnost srovnat výsledky s orientačními normami.</a:t>
            </a:r>
          </a:p>
          <a:p>
            <a:endParaRPr lang="cs-CZ" dirty="0" smtClean="0"/>
          </a:p>
          <a:p>
            <a:r>
              <a:rPr lang="cs-CZ" dirty="0" smtClean="0"/>
              <a:t>Jeden z velmi populárních nástrojů.</a:t>
            </a:r>
          </a:p>
          <a:p>
            <a:endParaRPr lang="cs-CZ" dirty="0" smtClean="0"/>
          </a:p>
          <a:p>
            <a:r>
              <a:rPr lang="cs-CZ" dirty="0" smtClean="0"/>
              <a:t>Vhodný i pro malotřídní školy.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5814807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Příklad screeningového nástroje pro žáky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29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Předcházení problémům v chování žáků 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Autorkou je </a:t>
            </a:r>
            <a:r>
              <a:rPr lang="cs-CZ" i="1" dirty="0" smtClean="0"/>
              <a:t>doc. PhDr. Věra Vojtová, Ph.D.</a:t>
            </a:r>
            <a:endParaRPr lang="cs-CZ" dirty="0" smtClean="0"/>
          </a:p>
          <a:p>
            <a:r>
              <a:rPr lang="cs-CZ" dirty="0" smtClean="0"/>
              <a:t>Dotazník je použitelný pro žáky 2. stupně základních škol a všechny typy středních škol. </a:t>
            </a:r>
          </a:p>
          <a:p>
            <a:r>
              <a:rPr lang="cs-CZ" dirty="0" smtClean="0"/>
              <a:t>35 položkový dotazník pro žáky k vyhodnocení silných a slabých stránek školního života ve faktorech</a:t>
            </a:r>
          </a:p>
          <a:p>
            <a:pPr lvl="1"/>
            <a:r>
              <a:rPr lang="cs-CZ" b="1" dirty="0" smtClean="0"/>
              <a:t>Škola je místo, kam/kde zažívám</a:t>
            </a:r>
          </a:p>
          <a:p>
            <a:pPr lvl="2"/>
            <a:r>
              <a:rPr lang="cs-CZ" dirty="0" smtClean="0"/>
              <a:t>Úspěch a příležitost  </a:t>
            </a:r>
          </a:p>
          <a:p>
            <a:pPr lvl="2"/>
            <a:r>
              <a:rPr lang="cs-CZ" dirty="0" smtClean="0"/>
              <a:t>Negativní prožívání</a:t>
            </a:r>
          </a:p>
          <a:p>
            <a:pPr lvl="2"/>
            <a:r>
              <a:rPr lang="cs-CZ" dirty="0" smtClean="0"/>
              <a:t>Vztah učitel – žák </a:t>
            </a:r>
          </a:p>
          <a:p>
            <a:pPr lvl="2"/>
            <a:r>
              <a:rPr lang="cs-CZ" dirty="0" smtClean="0"/>
              <a:t>Školní status</a:t>
            </a:r>
          </a:p>
          <a:p>
            <a:pPr lvl="2"/>
            <a:r>
              <a:rPr lang="cs-CZ" dirty="0" smtClean="0"/>
              <a:t>Formování (podpora)</a:t>
            </a:r>
          </a:p>
          <a:p>
            <a:pPr lvl="2"/>
            <a:r>
              <a:rPr lang="cs-CZ" dirty="0" smtClean="0"/>
              <a:t>Interakce s vrstevníky</a:t>
            </a:r>
          </a:p>
          <a:p>
            <a:r>
              <a:rPr lang="cs-CZ" dirty="0" smtClean="0"/>
              <a:t>Škála: rozhodně ano–spíše ano-spíše ne-rozhodně ne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92156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Ukázka položek dotazníku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sz="900" dirty="0" smtClean="0"/>
              <a:t>Úspěch a příležitost vymezují indikátory: </a:t>
            </a:r>
          </a:p>
          <a:p>
            <a:pPr>
              <a:defRPr/>
            </a:pPr>
            <a:r>
              <a:rPr lang="cs-CZ" sz="900" dirty="0"/>
              <a:t>rád se učím, </a:t>
            </a:r>
          </a:p>
          <a:p>
            <a:pPr>
              <a:defRPr/>
            </a:pPr>
            <a:r>
              <a:rPr lang="cs-CZ" sz="900" dirty="0"/>
              <a:t>vím, že mohu dosáhnout dobrých výsledků, </a:t>
            </a:r>
          </a:p>
          <a:p>
            <a:pPr>
              <a:defRPr/>
            </a:pPr>
            <a:r>
              <a:rPr lang="cs-CZ" sz="900" dirty="0"/>
              <a:t>jsem často zvědavý, </a:t>
            </a:r>
          </a:p>
          <a:p>
            <a:pPr>
              <a:defRPr/>
            </a:pPr>
            <a:r>
              <a:rPr lang="cs-CZ" sz="900" dirty="0"/>
              <a:t>hodně se toho naučím, </a:t>
            </a:r>
          </a:p>
          <a:p>
            <a:pPr>
              <a:defRPr/>
            </a:pPr>
            <a:r>
              <a:rPr lang="cs-CZ" sz="900" dirty="0"/>
              <a:t>učitelé se zajímají o mé názory.</a:t>
            </a:r>
          </a:p>
          <a:p>
            <a:pPr marL="0" indent="0">
              <a:buNone/>
              <a:defRPr/>
            </a:pPr>
            <a:r>
              <a:rPr lang="cs-CZ" sz="900" dirty="0" smtClean="0"/>
              <a:t>Negativní prožívání vymezují indikátory: </a:t>
            </a:r>
          </a:p>
          <a:p>
            <a:pPr>
              <a:defRPr/>
            </a:pPr>
            <a:r>
              <a:rPr lang="cs-CZ" sz="900" dirty="0"/>
              <a:t>cítím se osaměle; </a:t>
            </a:r>
          </a:p>
          <a:p>
            <a:pPr>
              <a:defRPr/>
            </a:pPr>
            <a:r>
              <a:rPr lang="cs-CZ" sz="900" dirty="0"/>
              <a:t>učitelé mě nemají rádi;</a:t>
            </a:r>
          </a:p>
          <a:p>
            <a:pPr>
              <a:defRPr/>
            </a:pPr>
            <a:r>
              <a:rPr lang="cs-CZ" sz="900" dirty="0"/>
              <a:t>učitelé některé žáky upřednostňují.</a:t>
            </a:r>
          </a:p>
          <a:p>
            <a:pPr marL="0" indent="0">
              <a:buNone/>
              <a:defRPr/>
            </a:pPr>
            <a:r>
              <a:rPr lang="cs-CZ" sz="900" dirty="0" smtClean="0"/>
              <a:t>Interakci s vrstevníky vymezují indikátory:</a:t>
            </a:r>
          </a:p>
          <a:p>
            <a:pPr>
              <a:defRPr/>
            </a:pPr>
            <a:r>
              <a:rPr lang="cs-CZ" sz="900" dirty="0"/>
              <a:t>těším se na přestávku,</a:t>
            </a:r>
          </a:p>
          <a:p>
            <a:pPr>
              <a:defRPr/>
            </a:pPr>
            <a:r>
              <a:rPr lang="cs-CZ" sz="900" dirty="0"/>
              <a:t>kde mě spolužáci přibírají k různým hrám,</a:t>
            </a:r>
          </a:p>
          <a:p>
            <a:pPr>
              <a:defRPr/>
            </a:pPr>
            <a:r>
              <a:rPr lang="cs-CZ" sz="900" dirty="0"/>
              <a:t>kde je o přestávkách dobrá zábava,</a:t>
            </a:r>
          </a:p>
          <a:p>
            <a:pPr>
              <a:defRPr/>
            </a:pPr>
            <a:r>
              <a:rPr lang="cs-CZ" sz="900" dirty="0"/>
              <a:t>se spolužáky si rádi povídáme, </a:t>
            </a:r>
          </a:p>
          <a:p>
            <a:pPr>
              <a:defRPr/>
            </a:pPr>
            <a:r>
              <a:rPr lang="cs-CZ" sz="900" dirty="0"/>
              <a:t>s kamarády děláme mnoho zajímavého.</a:t>
            </a:r>
          </a:p>
          <a:p>
            <a:pPr>
              <a:defRPr/>
            </a:pP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210950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dalších metod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17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Příklady metod – tematické kresby</a:t>
            </a:r>
          </a:p>
        </p:txBody>
      </p:sp>
      <p:pic>
        <p:nvPicPr>
          <p:cNvPr id="36867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6625" y="2051050"/>
            <a:ext cx="3235325" cy="4314825"/>
          </a:xfrm>
        </p:spPr>
      </p:pic>
      <p:pic>
        <p:nvPicPr>
          <p:cNvPr id="36868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2124075"/>
            <a:ext cx="4725988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ovéPole 5"/>
          <p:cNvSpPr txBox="1">
            <a:spLocks noChangeArrowheads="1"/>
          </p:cNvSpPr>
          <p:nvPr/>
        </p:nvSpPr>
        <p:spPr bwMode="auto">
          <a:xfrm>
            <a:off x="4895850" y="6083300"/>
            <a:ext cx="47259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/>
              <a:t>Např. „Jak si ve škole pomáháme“ – v rámci projektu </a:t>
            </a:r>
            <a:r>
              <a:rPr lang="cs-CZ">
                <a:hlinkClick r:id="rId4"/>
              </a:rPr>
              <a:t>CPIV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>
            <a:spAutoFit/>
          </a:bodyPr>
          <a:lstStyle/>
          <a:p>
            <a:pPr eaLnBrk="1" hangingPunct="1">
              <a:lnSpc>
                <a:spcPct val="102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 sz="4000" dirty="0" err="1" smtClean="0"/>
              <a:t>Dotazníky</a:t>
            </a:r>
            <a:r>
              <a:rPr lang="en-GB" sz="4000" dirty="0" smtClean="0"/>
              <a:t> </a:t>
            </a:r>
            <a:r>
              <a:rPr lang="cs-CZ" sz="4000" dirty="0" smtClean="0"/>
              <a:t>(třída) </a:t>
            </a:r>
            <a:r>
              <a:rPr lang="en-GB" sz="4000" dirty="0" smtClean="0"/>
              <a:t>– </a:t>
            </a:r>
            <a:r>
              <a:rPr lang="en-GB" sz="4000" dirty="0" err="1" smtClean="0"/>
              <a:t>příklad</a:t>
            </a:r>
            <a:r>
              <a:rPr lang="en-GB" sz="4000" dirty="0" smtClean="0"/>
              <a:t> (CES)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2000" i="1" dirty="0" smtClean="0"/>
              <a:t>standardizován v IPPP pro českou populaci; normy z konce 90. let</a:t>
            </a:r>
            <a:r>
              <a:rPr lang="en-GB" sz="2000" i="1" dirty="0" smtClean="0"/>
              <a:t/>
            </a:r>
            <a:br>
              <a:rPr lang="en-GB" sz="2000" i="1" dirty="0" smtClean="0"/>
            </a:br>
            <a:r>
              <a:rPr lang="en-GB" sz="2000" u="sng" dirty="0" err="1" smtClean="0"/>
              <a:t>Škály</a:t>
            </a:r>
            <a:r>
              <a:rPr lang="en-GB" sz="2000" u="sng" dirty="0" smtClean="0"/>
              <a:t>:</a:t>
            </a:r>
            <a:r>
              <a:rPr lang="en-GB" sz="2000" dirty="0" smtClean="0"/>
              <a:t> </a:t>
            </a:r>
            <a:r>
              <a:rPr lang="en-GB" sz="2000" i="1" dirty="0" err="1" smtClean="0"/>
              <a:t>učitelova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pomoc</a:t>
            </a:r>
            <a:r>
              <a:rPr lang="en-GB" sz="2000" i="1" dirty="0" smtClean="0"/>
              <a:t>, </a:t>
            </a:r>
            <a:r>
              <a:rPr lang="en-GB" sz="2000" i="1" dirty="0" err="1" smtClean="0"/>
              <a:t>orientace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žáků</a:t>
            </a:r>
            <a:r>
              <a:rPr lang="en-GB" sz="2000" i="1" dirty="0" smtClean="0"/>
              <a:t>, </a:t>
            </a:r>
            <a:r>
              <a:rPr lang="en-GB" sz="2000" i="1" dirty="0" err="1" smtClean="0"/>
              <a:t>vztahy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mezi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žáky</a:t>
            </a:r>
            <a:r>
              <a:rPr lang="en-GB" sz="2000" i="1" dirty="0" smtClean="0"/>
              <a:t>, </a:t>
            </a:r>
            <a:r>
              <a:rPr lang="en-GB" sz="2000" i="1" dirty="0" err="1" smtClean="0"/>
              <a:t>zájem</a:t>
            </a:r>
            <a:r>
              <a:rPr lang="en-GB" sz="2000" i="1" dirty="0" smtClean="0"/>
              <a:t> o </a:t>
            </a:r>
            <a:r>
              <a:rPr lang="en-GB" sz="2000" i="1" dirty="0" err="1" smtClean="0"/>
              <a:t>výuku</a:t>
            </a:r>
            <a:r>
              <a:rPr lang="en-GB" sz="2000" i="1" dirty="0" smtClean="0"/>
              <a:t>, </a:t>
            </a:r>
            <a:r>
              <a:rPr lang="en-GB" sz="2000" i="1" dirty="0" err="1" smtClean="0"/>
              <a:t>klid</a:t>
            </a:r>
            <a:r>
              <a:rPr lang="en-GB" sz="2000" i="1" dirty="0" smtClean="0"/>
              <a:t> a </a:t>
            </a:r>
            <a:r>
              <a:rPr lang="en-GB" sz="2000" i="1" dirty="0" err="1" smtClean="0"/>
              <a:t>pořádek</a:t>
            </a:r>
            <a:r>
              <a:rPr lang="en-GB" sz="2000" i="1" dirty="0" smtClean="0"/>
              <a:t>, </a:t>
            </a:r>
            <a:r>
              <a:rPr lang="en-GB" sz="2000" i="1" dirty="0" err="1" smtClean="0"/>
              <a:t>jasnost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pravidel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7891" name="AutoShape 2"/>
          <p:cNvSpPr>
            <a:spLocks noChangeArrowheads="1"/>
          </p:cNvSpPr>
          <p:nvPr/>
        </p:nvSpPr>
        <p:spPr bwMode="auto">
          <a:xfrm>
            <a:off x="936625" y="2228850"/>
            <a:ext cx="8601075" cy="5330825"/>
          </a:xfrm>
          <a:prstGeom prst="roundRect">
            <a:avLst>
              <a:gd name="adj" fmla="val 28"/>
            </a:avLst>
          </a:prstGeom>
          <a:solidFill>
            <a:srgbClr val="FFCC99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479675"/>
            <a:ext cx="7450138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Klima školy nebo kultura školy?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7000"/>
              </a:lnSpc>
            </a:pPr>
            <a:r>
              <a:rPr lang="cs-CZ" sz="2000" b="1" u="sng" dirty="0" smtClean="0"/>
              <a:t>Klima </a:t>
            </a:r>
            <a:r>
              <a:rPr lang="cs-CZ" sz="2000" b="1" u="sng" dirty="0" smtClean="0"/>
              <a:t>školy / třídy</a:t>
            </a:r>
            <a:endParaRPr lang="cs-CZ" sz="2000" b="1" u="sng" dirty="0" smtClean="0"/>
          </a:p>
          <a:p>
            <a:pPr lvl="1" eaLnBrk="1" hangingPunct="1">
              <a:lnSpc>
                <a:spcPct val="97000"/>
              </a:lnSpc>
            </a:pPr>
            <a:r>
              <a:rPr lang="cs-CZ" sz="1800" b="1" dirty="0" smtClean="0"/>
              <a:t>Tradiční, vychází z kvantitativních postupů a metod</a:t>
            </a:r>
          </a:p>
          <a:p>
            <a:pPr lvl="1" eaLnBrk="1" hangingPunct="1">
              <a:lnSpc>
                <a:spcPct val="97000"/>
              </a:lnSpc>
            </a:pPr>
            <a:r>
              <a:rPr lang="cs-CZ" sz="1800" b="1" dirty="0" smtClean="0"/>
              <a:t>Zaměřuje se na hodnocení prvků prostředí a interakcí, která jsou agregována do ukazatelů</a:t>
            </a:r>
          </a:p>
          <a:p>
            <a:pPr lvl="1" eaLnBrk="1" hangingPunct="1">
              <a:lnSpc>
                <a:spcPct val="97000"/>
              </a:lnSpc>
            </a:pPr>
            <a:r>
              <a:rPr lang="en-GB" sz="1800" b="1" i="1" dirty="0" smtClean="0"/>
              <a:t>„</a:t>
            </a:r>
            <a:r>
              <a:rPr lang="en-GB" sz="1800" b="1" i="1" dirty="0" err="1" smtClean="0"/>
              <a:t>Výzkum</a:t>
            </a:r>
            <a:r>
              <a:rPr lang="en-GB" sz="1800" b="1" i="1" dirty="0" smtClean="0"/>
              <a:t> </a:t>
            </a:r>
            <a:r>
              <a:rPr lang="en-GB" sz="1800" b="1" i="1" dirty="0" err="1" smtClean="0"/>
              <a:t>klimatu</a:t>
            </a:r>
            <a:r>
              <a:rPr lang="en-GB" sz="1800" b="1" i="1" dirty="0" smtClean="0"/>
              <a:t> </a:t>
            </a:r>
            <a:r>
              <a:rPr lang="en-GB" sz="1800" b="1" i="1" dirty="0" err="1" smtClean="0"/>
              <a:t>školy</a:t>
            </a:r>
            <a:r>
              <a:rPr lang="en-GB" sz="1800" b="1" i="1" dirty="0" smtClean="0"/>
              <a:t> je </a:t>
            </a:r>
            <a:r>
              <a:rPr lang="en-GB" sz="1800" b="1" i="1" dirty="0" err="1" smtClean="0"/>
              <a:t>prostě</a:t>
            </a:r>
            <a:r>
              <a:rPr lang="en-GB" sz="1800" b="1" i="1" dirty="0" smtClean="0"/>
              <a:t> </a:t>
            </a:r>
            <a:r>
              <a:rPr lang="en-GB" sz="1800" b="1" i="1" dirty="0" err="1" smtClean="0"/>
              <a:t>levobočkem</a:t>
            </a:r>
            <a:r>
              <a:rPr lang="en-GB" sz="1800" b="1" i="1" dirty="0" smtClean="0"/>
              <a:t> </a:t>
            </a:r>
            <a:r>
              <a:rPr lang="en-GB" sz="1800" b="1" i="1" dirty="0" err="1" smtClean="0"/>
              <a:t>výzkumu</a:t>
            </a:r>
            <a:r>
              <a:rPr lang="en-GB" sz="1800" b="1" i="1" dirty="0" smtClean="0"/>
              <a:t> </a:t>
            </a:r>
            <a:r>
              <a:rPr lang="en-GB" sz="1800" b="1" i="1" dirty="0" err="1" smtClean="0"/>
              <a:t>klimatu</a:t>
            </a:r>
            <a:r>
              <a:rPr lang="en-GB" sz="1800" b="1" i="1" dirty="0" smtClean="0"/>
              <a:t> </a:t>
            </a:r>
            <a:r>
              <a:rPr lang="en-GB" sz="1800" b="1" i="1" dirty="0" err="1" smtClean="0"/>
              <a:t>organizace</a:t>
            </a:r>
            <a:r>
              <a:rPr lang="en-GB" sz="1800" b="1" i="1" dirty="0" smtClean="0"/>
              <a:t> a </a:t>
            </a:r>
            <a:r>
              <a:rPr lang="en-GB" sz="1800" b="1" i="1" dirty="0" err="1" smtClean="0"/>
              <a:t>výzkumu</a:t>
            </a:r>
            <a:r>
              <a:rPr lang="en-GB" sz="1800" b="1" i="1" dirty="0" smtClean="0"/>
              <a:t> </a:t>
            </a:r>
            <a:r>
              <a:rPr lang="en-GB" sz="1800" b="1" i="1" dirty="0" err="1" smtClean="0"/>
              <a:t>efektivity</a:t>
            </a:r>
            <a:r>
              <a:rPr lang="en-GB" sz="1800" b="1" i="1" dirty="0" smtClean="0"/>
              <a:t> </a:t>
            </a:r>
            <a:r>
              <a:rPr lang="en-GB" sz="1800" b="1" i="1" dirty="0" err="1" smtClean="0"/>
              <a:t>vzdělávání</a:t>
            </a:r>
            <a:r>
              <a:rPr lang="en-GB" sz="1800" b="1" i="1" dirty="0" smtClean="0"/>
              <a:t>.“</a:t>
            </a:r>
            <a:r>
              <a:rPr lang="en-GB" sz="1800" dirty="0" smtClean="0"/>
              <a:t>  (</a:t>
            </a:r>
            <a:r>
              <a:rPr lang="en-GB" sz="1800" dirty="0" err="1" smtClean="0"/>
              <a:t>Andersonová</a:t>
            </a:r>
            <a:r>
              <a:rPr lang="en-GB" sz="1800" dirty="0" smtClean="0"/>
              <a:t>, 1982: 368).</a:t>
            </a:r>
          </a:p>
          <a:p>
            <a:pPr lvl="2" eaLnBrk="1" hangingPunct="1">
              <a:lnSpc>
                <a:spcPct val="97000"/>
              </a:lnSpc>
            </a:pPr>
            <a:r>
              <a:rPr lang="en-GB" sz="1400" dirty="0" err="1" smtClean="0"/>
              <a:t>škola</a:t>
            </a:r>
            <a:r>
              <a:rPr lang="en-GB" sz="1400" dirty="0" smtClean="0"/>
              <a:t> </a:t>
            </a:r>
            <a:r>
              <a:rPr lang="en-GB" sz="1400" dirty="0" err="1" smtClean="0"/>
              <a:t>jako</a:t>
            </a:r>
            <a:r>
              <a:rPr lang="en-GB" sz="1400" dirty="0" smtClean="0"/>
              <a:t> </a:t>
            </a:r>
            <a:r>
              <a:rPr lang="en-GB" sz="1400" dirty="0" err="1" smtClean="0"/>
              <a:t>součást</a:t>
            </a:r>
            <a:r>
              <a:rPr lang="en-GB" sz="1400" dirty="0" smtClean="0"/>
              <a:t> </a:t>
            </a:r>
            <a:r>
              <a:rPr lang="en-GB" sz="1400" dirty="0" err="1" smtClean="0"/>
              <a:t>vzdělávacího</a:t>
            </a:r>
            <a:r>
              <a:rPr lang="en-GB" sz="1400" dirty="0" smtClean="0"/>
              <a:t> </a:t>
            </a:r>
            <a:r>
              <a:rPr lang="en-GB" sz="1400" dirty="0" err="1" smtClean="0"/>
              <a:t>systému</a:t>
            </a:r>
            <a:r>
              <a:rPr lang="en-GB" sz="1400" dirty="0" smtClean="0"/>
              <a:t> je </a:t>
            </a:r>
            <a:r>
              <a:rPr lang="en-GB" sz="1400" dirty="0" err="1" smtClean="0"/>
              <a:t>především</a:t>
            </a:r>
            <a:r>
              <a:rPr lang="en-GB" sz="1400" dirty="0" smtClean="0"/>
              <a:t> </a:t>
            </a:r>
            <a:r>
              <a:rPr lang="en-GB" sz="1400" dirty="0" err="1" smtClean="0"/>
              <a:t>formální</a:t>
            </a:r>
            <a:r>
              <a:rPr lang="en-GB" sz="1400" dirty="0" smtClean="0"/>
              <a:t> </a:t>
            </a:r>
            <a:r>
              <a:rPr lang="en-GB" sz="1400" dirty="0" err="1" smtClean="0"/>
              <a:t>organizací</a:t>
            </a:r>
            <a:r>
              <a:rPr lang="en-GB" sz="1400" dirty="0" smtClean="0"/>
              <a:t>;</a:t>
            </a:r>
          </a:p>
          <a:p>
            <a:pPr lvl="2" eaLnBrk="1" hangingPunct="1">
              <a:lnSpc>
                <a:spcPct val="97000"/>
              </a:lnSpc>
            </a:pPr>
            <a:r>
              <a:rPr lang="en-GB" sz="1400" dirty="0" err="1" smtClean="0"/>
              <a:t>vnímání</a:t>
            </a:r>
            <a:r>
              <a:rPr lang="en-GB" sz="1400" dirty="0" smtClean="0"/>
              <a:t> </a:t>
            </a:r>
            <a:r>
              <a:rPr lang="en-GB" sz="1400" dirty="0" err="1" smtClean="0"/>
              <a:t>ředitele</a:t>
            </a:r>
            <a:r>
              <a:rPr lang="en-GB" sz="1400" dirty="0" smtClean="0"/>
              <a:t> a </a:t>
            </a:r>
            <a:r>
              <a:rPr lang="en-GB" sz="1400" dirty="0" err="1" smtClean="0"/>
              <a:t>jeho</a:t>
            </a:r>
            <a:r>
              <a:rPr lang="en-GB" sz="1400" dirty="0" smtClean="0"/>
              <a:t> </a:t>
            </a:r>
            <a:r>
              <a:rPr lang="en-GB" sz="1400" dirty="0" err="1" smtClean="0"/>
              <a:t>stylu</a:t>
            </a:r>
            <a:r>
              <a:rPr lang="en-GB" sz="1400" dirty="0" smtClean="0"/>
              <a:t> </a:t>
            </a:r>
            <a:r>
              <a:rPr lang="en-GB" sz="1400" dirty="0" err="1" smtClean="0"/>
              <a:t>vedení</a:t>
            </a:r>
            <a:r>
              <a:rPr lang="en-GB" sz="1400" dirty="0" smtClean="0"/>
              <a:t> </a:t>
            </a:r>
            <a:r>
              <a:rPr lang="en-GB" sz="1400" dirty="0" err="1" smtClean="0"/>
              <a:t>jako</a:t>
            </a:r>
            <a:r>
              <a:rPr lang="en-GB" sz="1400" dirty="0" smtClean="0"/>
              <a:t> </a:t>
            </a:r>
            <a:r>
              <a:rPr lang="en-GB" sz="1400" dirty="0" err="1" smtClean="0"/>
              <a:t>jedné</a:t>
            </a:r>
            <a:r>
              <a:rPr lang="en-GB" sz="1400" dirty="0" smtClean="0"/>
              <a:t> </a:t>
            </a:r>
            <a:r>
              <a:rPr lang="en-GB" sz="1400" dirty="0" err="1" smtClean="0"/>
              <a:t>klíčových</a:t>
            </a:r>
            <a:r>
              <a:rPr lang="en-GB" sz="1400" dirty="0" smtClean="0"/>
              <a:t> </a:t>
            </a:r>
            <a:r>
              <a:rPr lang="en-GB" sz="1400" dirty="0" err="1" smtClean="0"/>
              <a:t>proměnných</a:t>
            </a:r>
            <a:r>
              <a:rPr lang="en-GB" sz="1400" dirty="0" smtClean="0"/>
              <a:t> </a:t>
            </a:r>
            <a:r>
              <a:rPr lang="en-GB" sz="1400" dirty="0" err="1" smtClean="0"/>
              <a:t>sociálního</a:t>
            </a:r>
            <a:r>
              <a:rPr lang="en-GB" sz="1400" dirty="0" smtClean="0"/>
              <a:t> </a:t>
            </a:r>
            <a:r>
              <a:rPr lang="en-GB" sz="1400" dirty="0" err="1" smtClean="0"/>
              <a:t>klimatu</a:t>
            </a:r>
            <a:r>
              <a:rPr lang="en-GB" sz="1400" dirty="0" smtClean="0"/>
              <a:t>;</a:t>
            </a:r>
          </a:p>
          <a:p>
            <a:pPr lvl="2" eaLnBrk="1" hangingPunct="1">
              <a:lnSpc>
                <a:spcPct val="97000"/>
              </a:lnSpc>
            </a:pPr>
            <a:r>
              <a:rPr lang="en-GB" sz="1400" dirty="0" err="1" smtClean="0"/>
              <a:t>akcent</a:t>
            </a:r>
            <a:r>
              <a:rPr lang="en-GB" sz="1400" dirty="0" smtClean="0"/>
              <a:t> </a:t>
            </a:r>
            <a:r>
              <a:rPr lang="en-GB" sz="1400" dirty="0" err="1" smtClean="0"/>
              <a:t>na</a:t>
            </a:r>
            <a:r>
              <a:rPr lang="en-GB" sz="1400" dirty="0" smtClean="0"/>
              <a:t> </a:t>
            </a:r>
            <a:r>
              <a:rPr lang="en-GB" sz="1400" dirty="0" err="1" smtClean="0"/>
              <a:t>výkon</a:t>
            </a:r>
            <a:r>
              <a:rPr lang="en-GB" sz="1400" dirty="0" smtClean="0"/>
              <a:t> </a:t>
            </a:r>
            <a:r>
              <a:rPr lang="en-GB" sz="1400" dirty="0" err="1" smtClean="0"/>
              <a:t>žáka</a:t>
            </a:r>
            <a:r>
              <a:rPr lang="en-GB" sz="1400" dirty="0" smtClean="0"/>
              <a:t> </a:t>
            </a:r>
            <a:r>
              <a:rPr lang="en-GB" sz="1400" dirty="0" err="1" smtClean="0"/>
              <a:t>či</a:t>
            </a:r>
            <a:r>
              <a:rPr lang="en-GB" sz="1400" dirty="0" smtClean="0"/>
              <a:t> </a:t>
            </a:r>
            <a:r>
              <a:rPr lang="en-GB" sz="1400" dirty="0" err="1" smtClean="0"/>
              <a:t>studenta</a:t>
            </a:r>
            <a:r>
              <a:rPr lang="en-GB" sz="1400" dirty="0" smtClean="0"/>
              <a:t>, </a:t>
            </a:r>
            <a:r>
              <a:rPr lang="en-GB" sz="1400" dirty="0" err="1" smtClean="0"/>
              <a:t>či</a:t>
            </a:r>
            <a:r>
              <a:rPr lang="en-GB" sz="1400" dirty="0" smtClean="0"/>
              <a:t> </a:t>
            </a:r>
            <a:r>
              <a:rPr lang="en-GB" sz="1400" dirty="0" err="1" smtClean="0"/>
              <a:t>výkon</a:t>
            </a:r>
            <a:r>
              <a:rPr lang="en-GB" sz="1400" dirty="0" smtClean="0"/>
              <a:t> </a:t>
            </a:r>
            <a:r>
              <a:rPr lang="en-GB" sz="1400" dirty="0" err="1" smtClean="0"/>
              <a:t>žáka</a:t>
            </a:r>
            <a:r>
              <a:rPr lang="en-GB" sz="1400" dirty="0" smtClean="0"/>
              <a:t> a </a:t>
            </a:r>
            <a:r>
              <a:rPr lang="en-GB" sz="1400" dirty="0" err="1" smtClean="0"/>
              <a:t>jeho</a:t>
            </a:r>
            <a:r>
              <a:rPr lang="en-GB" sz="1400" dirty="0" smtClean="0"/>
              <a:t> </a:t>
            </a:r>
            <a:r>
              <a:rPr lang="en-GB" sz="1400" dirty="0" err="1" smtClean="0"/>
              <a:t>ovlivnění</a:t>
            </a:r>
            <a:r>
              <a:rPr lang="en-GB" sz="1400" dirty="0" smtClean="0"/>
              <a:t> </a:t>
            </a:r>
            <a:r>
              <a:rPr lang="en-GB" sz="1400" dirty="0" err="1" smtClean="0"/>
              <a:t>efektivitou</a:t>
            </a:r>
            <a:r>
              <a:rPr lang="en-GB" sz="1400" dirty="0" smtClean="0"/>
              <a:t> </a:t>
            </a:r>
            <a:r>
              <a:rPr lang="en-GB" sz="1400" dirty="0" err="1" smtClean="0"/>
              <a:t>učitelovy</a:t>
            </a:r>
            <a:r>
              <a:rPr lang="en-GB" sz="1400" dirty="0" smtClean="0"/>
              <a:t> </a:t>
            </a:r>
            <a:r>
              <a:rPr lang="en-GB" sz="1400" dirty="0" err="1" smtClean="0"/>
              <a:t>práce</a:t>
            </a:r>
            <a:endParaRPr lang="en-GB" sz="1400" dirty="0" smtClean="0"/>
          </a:p>
          <a:p>
            <a:pPr lvl="2" eaLnBrk="1" hangingPunct="1">
              <a:lnSpc>
                <a:spcPct val="97000"/>
              </a:lnSpc>
            </a:pPr>
            <a:r>
              <a:rPr lang="en-GB" sz="1400" dirty="0" err="1" smtClean="0"/>
              <a:t>pozitivní</a:t>
            </a:r>
            <a:r>
              <a:rPr lang="en-GB" sz="1400" dirty="0" smtClean="0"/>
              <a:t> </a:t>
            </a:r>
            <a:r>
              <a:rPr lang="en-GB" sz="1400" dirty="0" err="1" smtClean="0"/>
              <a:t>klima</a:t>
            </a:r>
            <a:r>
              <a:rPr lang="en-GB" sz="1400" dirty="0" smtClean="0"/>
              <a:t> </a:t>
            </a:r>
            <a:r>
              <a:rPr lang="en-GB" sz="1400" dirty="0" err="1" smtClean="0"/>
              <a:t>školy</a:t>
            </a:r>
            <a:r>
              <a:rPr lang="en-GB" sz="1400" dirty="0" smtClean="0"/>
              <a:t> </a:t>
            </a:r>
            <a:r>
              <a:rPr lang="en-GB" sz="1400" dirty="0" err="1" smtClean="0"/>
              <a:t>bylo</a:t>
            </a:r>
            <a:r>
              <a:rPr lang="en-GB" sz="1400" dirty="0" smtClean="0"/>
              <a:t> </a:t>
            </a:r>
            <a:r>
              <a:rPr lang="en-GB" sz="1400" dirty="0" err="1" smtClean="0"/>
              <a:t>nakonec</a:t>
            </a:r>
            <a:r>
              <a:rPr lang="en-GB" sz="1400" dirty="0" smtClean="0"/>
              <a:t> </a:t>
            </a:r>
            <a:r>
              <a:rPr lang="en-GB" sz="1400" dirty="0" err="1" smtClean="0"/>
              <a:t>potvrzeno</a:t>
            </a:r>
            <a:r>
              <a:rPr lang="en-GB" sz="1400" dirty="0" smtClean="0"/>
              <a:t> </a:t>
            </a:r>
            <a:r>
              <a:rPr lang="en-GB" sz="1400" dirty="0" err="1" smtClean="0"/>
              <a:t>jako</a:t>
            </a:r>
            <a:r>
              <a:rPr lang="en-GB" sz="1400" dirty="0" smtClean="0"/>
              <a:t> </a:t>
            </a:r>
            <a:r>
              <a:rPr lang="en-GB" sz="1400" dirty="0" err="1" smtClean="0"/>
              <a:t>jedna</a:t>
            </a:r>
            <a:r>
              <a:rPr lang="en-GB" sz="1400" dirty="0" smtClean="0"/>
              <a:t> z </a:t>
            </a:r>
            <a:r>
              <a:rPr lang="en-GB" sz="1400" dirty="0" err="1" smtClean="0"/>
              <a:t>charakteristik</a:t>
            </a:r>
            <a:r>
              <a:rPr lang="en-GB" sz="1400" dirty="0" smtClean="0"/>
              <a:t> </a:t>
            </a:r>
            <a:r>
              <a:rPr lang="cs-CZ" sz="1400" dirty="0" smtClean="0"/>
              <a:t>„</a:t>
            </a:r>
            <a:r>
              <a:rPr lang="en-GB" sz="1400" dirty="0" err="1" smtClean="0"/>
              <a:t>efektivních</a:t>
            </a:r>
            <a:r>
              <a:rPr lang="en-GB" sz="1400" dirty="0" smtClean="0"/>
              <a:t> </a:t>
            </a:r>
            <a:r>
              <a:rPr lang="en-GB" sz="1400" dirty="0" err="1" smtClean="0"/>
              <a:t>škol</a:t>
            </a:r>
            <a:r>
              <a:rPr lang="cs-CZ" sz="1400" dirty="0" smtClean="0"/>
              <a:t>“</a:t>
            </a:r>
            <a:endParaRPr lang="en-GB" sz="1400" dirty="0" smtClean="0"/>
          </a:p>
          <a:p>
            <a:pPr eaLnBrk="1" hangingPunct="1">
              <a:lnSpc>
                <a:spcPct val="97000"/>
              </a:lnSpc>
            </a:pPr>
            <a:r>
              <a:rPr lang="en-GB" sz="2000" b="1" u="sng" dirty="0" err="1" smtClean="0"/>
              <a:t>Kultura</a:t>
            </a:r>
            <a:r>
              <a:rPr lang="en-GB" sz="2000" u="sng" dirty="0" smtClean="0"/>
              <a:t> </a:t>
            </a:r>
            <a:r>
              <a:rPr lang="cs-CZ" sz="2000" b="1" u="sng" dirty="0" smtClean="0"/>
              <a:t>školy / třídy</a:t>
            </a:r>
            <a:endParaRPr lang="cs-CZ" sz="2000" b="1" u="sng" dirty="0" smtClean="0"/>
          </a:p>
          <a:p>
            <a:pPr lvl="1" eaLnBrk="1" hangingPunct="1">
              <a:lnSpc>
                <a:spcPct val="97000"/>
              </a:lnSpc>
            </a:pPr>
            <a:r>
              <a:rPr lang="cs-CZ" sz="1800" b="1" dirty="0" smtClean="0"/>
              <a:t>Odlišná výzkumná tradice (kvalitativní přístup)</a:t>
            </a:r>
          </a:p>
          <a:p>
            <a:pPr lvl="1" eaLnBrk="1" hangingPunct="1">
              <a:lnSpc>
                <a:spcPct val="97000"/>
              </a:lnSpc>
            </a:pPr>
            <a:r>
              <a:rPr lang="en-GB" sz="1800" dirty="0" err="1" smtClean="0"/>
              <a:t>etnografický</a:t>
            </a:r>
            <a:r>
              <a:rPr lang="en-GB" sz="1800" dirty="0" smtClean="0"/>
              <a:t> </a:t>
            </a:r>
            <a:r>
              <a:rPr lang="en-GB" sz="1800" dirty="0" err="1" smtClean="0"/>
              <a:t>přístup</a:t>
            </a:r>
            <a:r>
              <a:rPr lang="en-GB" sz="1800" dirty="0" smtClean="0"/>
              <a:t>, </a:t>
            </a:r>
            <a:r>
              <a:rPr lang="en-GB" sz="1800" dirty="0" err="1" smtClean="0"/>
              <a:t>idiografický</a:t>
            </a:r>
            <a:r>
              <a:rPr lang="en-GB" sz="1800" dirty="0" smtClean="0"/>
              <a:t> </a:t>
            </a:r>
            <a:r>
              <a:rPr lang="en-GB" sz="1800" dirty="0" err="1" smtClean="0"/>
              <a:t>přístup</a:t>
            </a:r>
            <a:endParaRPr lang="cs-CZ" sz="1800" dirty="0" smtClean="0"/>
          </a:p>
          <a:p>
            <a:pPr lvl="1" eaLnBrk="1" hangingPunct="1">
              <a:lnSpc>
                <a:spcPct val="97000"/>
              </a:lnSpc>
            </a:pPr>
            <a:r>
              <a:rPr lang="cs-CZ" sz="1800" dirty="0" smtClean="0"/>
              <a:t>např. Pražská skupina školní etnografie</a:t>
            </a:r>
          </a:p>
          <a:p>
            <a:pPr lvl="2" eaLnBrk="1" hangingPunct="1">
              <a:lnSpc>
                <a:spcPct val="97000"/>
              </a:lnSpc>
            </a:pPr>
            <a:r>
              <a:rPr lang="en-GB" sz="1600" dirty="0" smtClean="0">
                <a:hlinkClick r:id="rId3"/>
              </a:rPr>
              <a:t>http://userweb.pedf.cuni.cz/~www_kpsp/etnografie/frame.htm</a:t>
            </a:r>
            <a:r>
              <a:rPr lang="cs-CZ" sz="2400" dirty="0" smtClean="0"/>
              <a:t> </a:t>
            </a:r>
            <a:endParaRPr lang="en-GB" sz="1800" dirty="0" smtClean="0"/>
          </a:p>
          <a:p>
            <a:pPr eaLnBrk="1" hangingPunct="1">
              <a:lnSpc>
                <a:spcPct val="97000"/>
              </a:lnSpc>
              <a:buFont typeface="Wingdings" pitchFamily="2" charset="2"/>
              <a:buNone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„Zbyňku, nezlob se“ </a:t>
            </a:r>
            <a:br>
              <a:rPr lang="cs-CZ" dirty="0" smtClean="0"/>
            </a:br>
            <a:r>
              <a:rPr lang="cs-CZ" dirty="0" smtClean="0"/>
              <a:t>	</a:t>
            </a:r>
            <a:r>
              <a:rPr lang="cs-CZ" sz="3400" dirty="0"/>
              <a:t>aneb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/>
              <a:t>Možnosti mapování kultury a klimatu na VŠ ústavu pomocí tvorby deskové hry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Přiblížit praktické problémy týkající se explorace klimatu a kultury ve výuce VŠ kurzu na FSS MU  </a:t>
            </a:r>
            <a:r>
              <a:rPr lang="cs-CZ" sz="2000" dirty="0" smtClean="0"/>
              <a:t>(Pedagogická </a:t>
            </a:r>
            <a:r>
              <a:rPr lang="cs-CZ" sz="2000" dirty="0"/>
              <a:t>a školní psychologie </a:t>
            </a:r>
            <a:r>
              <a:rPr lang="cs-CZ" sz="2000" dirty="0" smtClean="0"/>
              <a:t>– příklad jaro 2009; nyní rutinní seminární projekt v Bc. i Mgr. </a:t>
            </a:r>
            <a:r>
              <a:rPr lang="cs-CZ" sz="2000" dirty="0"/>
              <a:t>s</a:t>
            </a:r>
            <a:r>
              <a:rPr lang="cs-CZ" sz="2000" dirty="0" smtClean="0"/>
              <a:t>tudiu; na </a:t>
            </a:r>
            <a:r>
              <a:rPr lang="cs-CZ" sz="2000" dirty="0" err="1" smtClean="0"/>
              <a:t>PdF</a:t>
            </a:r>
            <a:r>
              <a:rPr lang="cs-CZ" sz="2000" dirty="0" smtClean="0"/>
              <a:t> MU v předmětu Aplikovaná sociální psychologie)</a:t>
            </a:r>
            <a:endParaRPr lang="cs-CZ" sz="1600" dirty="0" smtClean="0"/>
          </a:p>
          <a:p>
            <a:r>
              <a:rPr lang="cs-CZ" dirty="0" smtClean="0"/>
              <a:t>Vyzkoušet příklad formativně diagnostického postupu "in </a:t>
            </a:r>
            <a:r>
              <a:rPr lang="cs-CZ" dirty="0" err="1" smtClean="0"/>
              <a:t>vivo</a:t>
            </a:r>
            <a:r>
              <a:rPr lang="cs-CZ" dirty="0" smtClean="0"/>
              <a:t>" (psychologie bez dotazníků)</a:t>
            </a:r>
          </a:p>
          <a:p>
            <a:r>
              <a:rPr lang="cs-CZ" dirty="0" smtClean="0"/>
              <a:t>Ukázat možnosti explicitního sdílení hodnocení různých aspektů vzdělávací reality (proces i výsledek sdílení)</a:t>
            </a:r>
          </a:p>
          <a:p>
            <a:r>
              <a:rPr lang="cs-CZ" dirty="0" smtClean="0"/>
              <a:t>Podpořit diskusi o výuce jako takové v návaznosti na další evaluační aktivity prováděné na FSS i MU jako celku (př. studentské předmětové ankety)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16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Geneze nápadu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Vnímání a hodnocení výuky studenty jako sociálně konstruovaná realita </a:t>
            </a:r>
          </a:p>
          <a:p>
            <a:pPr lvl="1"/>
            <a:r>
              <a:rPr lang="cs-CZ" dirty="0" smtClean="0"/>
              <a:t>sdílené významy, hodnocení, emoce, specifické komunikační projevy…</a:t>
            </a:r>
          </a:p>
          <a:p>
            <a:r>
              <a:rPr lang="cs-CZ" dirty="0" smtClean="0"/>
              <a:t>Kultura i klima jako narativní struktura, žánr</a:t>
            </a:r>
          </a:p>
          <a:p>
            <a:pPr lvl="1"/>
            <a:r>
              <a:rPr lang="cs-CZ" dirty="0" smtClean="0"/>
              <a:t>proces edukace jako individuální hrdinský epos</a:t>
            </a:r>
          </a:p>
          <a:p>
            <a:pPr lvl="1"/>
            <a:r>
              <a:rPr lang="cs-CZ" dirty="0" smtClean="0"/>
              <a:t>(počítačová či desková) hra na hrdiny jako studujícím známý formát</a:t>
            </a:r>
          </a:p>
          <a:p>
            <a:pPr lvl="1"/>
            <a:r>
              <a:rPr lang="cs-CZ" dirty="0" smtClean="0"/>
              <a:t>per </a:t>
            </a:r>
            <a:r>
              <a:rPr lang="cs-CZ" dirty="0" err="1" smtClean="0"/>
              <a:t>aspera</a:t>
            </a:r>
            <a:r>
              <a:rPr lang="cs-CZ" dirty="0" smtClean="0"/>
              <a:t> ad astra - jednotlivé úkoly (</a:t>
            </a:r>
            <a:r>
              <a:rPr lang="cs-CZ" dirty="0" err="1" smtClean="0"/>
              <a:t>questy</a:t>
            </a:r>
            <a:r>
              <a:rPr lang="cs-CZ" dirty="0" smtClean="0"/>
              <a:t>) vedou dokončení studia (získání diplomu jako vítězství ve hře)</a:t>
            </a:r>
          </a:p>
          <a:p>
            <a:r>
              <a:rPr lang="cs-CZ" dirty="0" smtClean="0"/>
              <a:t>Jak to realizovat?</a:t>
            </a:r>
          </a:p>
          <a:p>
            <a:pPr lvl="1"/>
            <a:r>
              <a:rPr lang="cs-CZ" dirty="0" smtClean="0"/>
              <a:t>Jednodušší karetní hra (Černý Petr, BANG!) – vhodná spíš pro situace zkoušení ;)</a:t>
            </a:r>
          </a:p>
          <a:p>
            <a:pPr lvl="1"/>
            <a:r>
              <a:rPr lang="cs-CZ" dirty="0" smtClean="0"/>
              <a:t>Komplexnější karetní či deskové hry (</a:t>
            </a:r>
            <a:r>
              <a:rPr lang="cs-CZ" dirty="0" err="1" smtClean="0"/>
              <a:t>Magic</a:t>
            </a:r>
            <a:r>
              <a:rPr lang="cs-CZ" dirty="0" smtClean="0"/>
              <a:t> atp.) – příliš složité pro daný účel; jejich struktura není obecně známá</a:t>
            </a:r>
          </a:p>
          <a:p>
            <a:pPr lvl="1"/>
            <a:r>
              <a:rPr lang="cs-CZ" dirty="0" smtClean="0"/>
              <a:t>„Něco jako Monopoly nebo Člověče nezlob se, to zná </a:t>
            </a:r>
            <a:r>
              <a:rPr lang="cs-CZ" dirty="0" err="1" smtClean="0"/>
              <a:t>každej</a:t>
            </a:r>
            <a:r>
              <a:rPr lang="cs-CZ" dirty="0" smtClean="0"/>
              <a:t>!“ 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1769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Praktická realizace (II)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400" dirty="0"/>
              <a:t>V semináři na kulturu a klima školy představen návrh variant deskové hry</a:t>
            </a:r>
          </a:p>
          <a:p>
            <a:pPr lvl="1"/>
            <a:r>
              <a:rPr lang="cs-CZ" sz="1400" dirty="0"/>
              <a:t>Úkol skupinový,  zdůrazněna anonymita přispěvatelů (vč. nabídky anonymizovaných forem komunikace - „schránka důvěry“)</a:t>
            </a:r>
          </a:p>
          <a:p>
            <a:pPr lvl="1"/>
            <a:r>
              <a:rPr lang="cs-CZ" sz="1400" dirty="0"/>
              <a:t>Vyhrála možnost „něco jako Člověče nezlob se, s úkoly…“; spontánně je použito křestní jméno vedoucího katedry („Zbyňku, nezlob se!“)</a:t>
            </a:r>
          </a:p>
          <a:p>
            <a:pPr lvl="1"/>
            <a:r>
              <a:rPr lang="cs-CZ" sz="1400" dirty="0"/>
              <a:t>Již v semináři došlo k živé debatě nad jednotlivými úkoly</a:t>
            </a:r>
          </a:p>
          <a:p>
            <a:pPr lvl="1"/>
            <a:r>
              <a:rPr lang="cs-CZ" sz="1400" dirty="0"/>
              <a:t>Jako (sub)téma se objevuje možnost hraní v roli některé „známější“ studentské osobnosti, objevují se „známé historky“</a:t>
            </a:r>
          </a:p>
          <a:p>
            <a:pPr lvl="1"/>
            <a:r>
              <a:rPr lang="cs-CZ" sz="1400" dirty="0"/>
              <a:t>Je vysloven požadavek, aby s výsledkem seminárního cvičení bylo seznámeno vedení katedry; návrh na dárkové balení a předání hry na vánočním setkání katedry jejímu vedoucímu - je většinově přijat</a:t>
            </a:r>
          </a:p>
          <a:p>
            <a:pPr lvl="1"/>
            <a:r>
              <a:rPr lang="cs-CZ" sz="1400" dirty="0"/>
              <a:t>Studenti jsou rozděleni do čtyř pracovních skupin</a:t>
            </a:r>
          </a:p>
          <a:p>
            <a:pPr lvl="2"/>
            <a:r>
              <a:rPr lang="cs-CZ" sz="1400" dirty="0"/>
              <a:t>Přijímací řízení </a:t>
            </a:r>
          </a:p>
          <a:p>
            <a:pPr lvl="2"/>
            <a:r>
              <a:rPr lang="cs-CZ" sz="1400" dirty="0"/>
              <a:t>1.-3. ročník studia</a:t>
            </a:r>
          </a:p>
          <a:p>
            <a:pPr lvl="2"/>
            <a:endParaRPr lang="cs-CZ" sz="700" dirty="0" smtClean="0"/>
          </a:p>
          <a:p>
            <a:r>
              <a:rPr lang="cs-CZ" sz="1400" dirty="0"/>
              <a:t>Navzdory organizačním potížím se podařilo odehrát jedno kompletní kolo hry (od přijímaček k SZZ) s menší skupinou studentů místo semináře zrušeného vedením fakulty (potřeba prostor pro konferenci)</a:t>
            </a:r>
          </a:p>
        </p:txBody>
      </p:sp>
    </p:spTree>
    <p:extLst>
      <p:ext uri="{BB962C8B-B14F-4D97-AF65-F5344CB8AC3E}">
        <p14:creationId xmlns:p14="http://schemas.microsoft.com/office/powerpoint/2010/main" val="111497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Praktická realizace - problémy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 soukromých debatách studenti konzultují „míru anonymity“ a „míru serióznosti“ skupinově předkládaných návrhů</a:t>
            </a:r>
          </a:p>
          <a:p>
            <a:r>
              <a:rPr lang="cs-CZ" dirty="0" smtClean="0"/>
              <a:t>S návrhy přicházejí i někteří kolegové</a:t>
            </a:r>
          </a:p>
          <a:p>
            <a:r>
              <a:rPr lang="cs-CZ" dirty="0" smtClean="0"/>
              <a:t>V diskusním fóru předmětu se rozbíhá debata nad skupinovou spoluprací (viz ukázka I)</a:t>
            </a:r>
          </a:p>
          <a:p>
            <a:r>
              <a:rPr lang="cs-CZ" dirty="0" smtClean="0"/>
              <a:t>Finalizace návrhů a vnitroskupinová debata se přesouvají do „privátních kanálů“ (skupinové maily, osobní setkání „u piva“ atp.)</a:t>
            </a:r>
          </a:p>
          <a:p>
            <a:r>
              <a:rPr lang="cs-CZ" dirty="0" smtClean="0"/>
              <a:t>Objevují se individuální obavy z vizualizace některých návrhů i vyjádření nesouhlasu s některými návrhy chystanými zbytkem skupiny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779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III - Výsledky</a:t>
            </a:r>
            <a:endParaRPr lang="cs-CZ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98894" y="5039793"/>
            <a:ext cx="4466279" cy="195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519" y="2283641"/>
            <a:ext cx="3994487" cy="237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5334" y="2204894"/>
            <a:ext cx="3723050" cy="259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671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Ukázka V – Výsledky: </a:t>
            </a:r>
            <a:br>
              <a:rPr lang="cs-CZ" dirty="0" smtClean="0"/>
            </a:br>
            <a:r>
              <a:rPr lang="cs-CZ" dirty="0" smtClean="0"/>
              <a:t>Skupina „1. ročník“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34070" y="2420583"/>
            <a:ext cx="6112324" cy="49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314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Ukázka VII. – Výsledky:</a:t>
            </a:r>
            <a:br>
              <a:rPr lang="cs-CZ" dirty="0" smtClean="0"/>
            </a:br>
            <a:r>
              <a:rPr lang="cs-CZ" dirty="0" smtClean="0"/>
              <a:t>Skupina 3. ročník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34070" y="2603888"/>
            <a:ext cx="7003079" cy="49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767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Ukázka IV – Výsledky: </a:t>
            </a:r>
            <a:br>
              <a:rPr lang="cs-CZ" dirty="0" smtClean="0"/>
            </a:br>
            <a:r>
              <a:rPr lang="cs-CZ" dirty="0" smtClean="0"/>
              <a:t>Skupina Přijímačky, SZZ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34070" y="2519891"/>
            <a:ext cx="8802786" cy="6228497"/>
          </a:xfrm>
        </p:spPr>
        <p:txBody>
          <a:bodyPr>
            <a:normAutofit fontScale="25000" lnSpcReduction="20000"/>
          </a:bodyPr>
          <a:lstStyle/>
          <a:p>
            <a:r>
              <a:rPr lang="cs-CZ" sz="6200" dirty="0"/>
              <a:t>Spirálové hrací pole, v něm dobré a špatné značky (např. usměvavý vs. mračící se panáček). Při stoupnutí na ně si hráč vylosuje buď z balíku karet, které mu pomohou, nebo naopak uškodí. </a:t>
            </a:r>
          </a:p>
          <a:p>
            <a:pPr lvl="1"/>
            <a:r>
              <a:rPr lang="cs-CZ" sz="5800" dirty="0"/>
              <a:t>Jednou z „pomáhajících“ karet je i „Kroutilová“ </a:t>
            </a:r>
            <a:r>
              <a:rPr lang="cs-CZ" sz="5800" i="1" dirty="0"/>
              <a:t>(sekretářka katedry),</a:t>
            </a:r>
            <a:r>
              <a:rPr lang="cs-CZ" sz="5800" dirty="0"/>
              <a:t> kterou si hráč nechává u sebe a pomáhá mu v nepříjemných situacích. </a:t>
            </a:r>
          </a:p>
          <a:p>
            <a:pPr lvl="1"/>
            <a:r>
              <a:rPr lang="cs-CZ" sz="5800" dirty="0"/>
              <a:t> Vylosovaná karta obsahuje vždy více úkolů, protože každý semestr je odlišný. </a:t>
            </a:r>
          </a:p>
          <a:p>
            <a:r>
              <a:rPr lang="cs-CZ" sz="6200" b="1" dirty="0"/>
              <a:t>Přijímačky : </a:t>
            </a:r>
            <a:r>
              <a:rPr lang="cs-CZ" sz="6200" dirty="0">
                <a:solidFill>
                  <a:schemeClr val="tx2"/>
                </a:solidFill>
              </a:rPr>
              <a:t>Protože test SCIO je založený na náhodě, hráč hází kostkou, dokud mu nepadne 6 a může začít hrát ;) </a:t>
            </a:r>
          </a:p>
          <a:p>
            <a:r>
              <a:rPr lang="cs-CZ" sz="6200" b="1" dirty="0"/>
              <a:t>Státní závěrečná zkouška</a:t>
            </a:r>
            <a:endParaRPr lang="cs-CZ" sz="6200" dirty="0"/>
          </a:p>
          <a:p>
            <a:pPr lvl="1"/>
            <a:r>
              <a:rPr lang="cs-CZ" sz="6200" dirty="0"/>
              <a:t>Posledních 11 polí je označených jako „státnice“. Při šlápnutí na libovolné z nich se losuje karta ze speciálního balíku (viz níže). Jakmile člověk překoná toto „učení na státnice“, čeká ho samotná zkouška. Vylosuje si z balíku karet zkoušejících 4 zkoušející. Každá karta obsahuje fotku dané osoby (stáhnout z </a:t>
            </a:r>
            <a:r>
              <a:rPr lang="cs-CZ" sz="6200" dirty="0" err="1"/>
              <a:t>ISu</a:t>
            </a:r>
            <a:r>
              <a:rPr lang="cs-CZ" sz="6200" dirty="0"/>
              <a:t>), jméno, tituly, a zejména bodovou hodnotu. Hráč sečte bodovou hodnotu celé zkoušející komise, přičte postihy a odečte bonusy, které získal ve státnicových polích, a následně hodí čtyřmi kostkami. Hodí-li víc, než je součet, státnice udělal a vyhrál. Hodí-li stejně nebo méně, státnice neudělal, a opakuje je příští semestr – vrací se na poslední pole předchozího semestru. </a:t>
            </a:r>
          </a:p>
          <a:p>
            <a:pPr lvl="1"/>
            <a:r>
              <a:rPr lang="cs-CZ" sz="4400" b="1" dirty="0"/>
              <a:t>Seznam učitelů:  </a:t>
            </a:r>
            <a:r>
              <a:rPr lang="cs-CZ" sz="4000" dirty="0"/>
              <a:t>Vybíral 5 Vaculík 5 Ježek 5 Řiháček 3 </a:t>
            </a:r>
            <a:r>
              <a:rPr lang="cs-CZ" sz="4000" dirty="0" err="1"/>
              <a:t>Šipula</a:t>
            </a:r>
            <a:r>
              <a:rPr lang="cs-CZ" sz="4000" dirty="0"/>
              <a:t> 4 Vančura 2 Smékal 1 </a:t>
            </a:r>
            <a:r>
              <a:rPr lang="cs-CZ" sz="4000" dirty="0" err="1"/>
              <a:t>Plaňava</a:t>
            </a:r>
            <a:r>
              <a:rPr lang="cs-CZ" sz="4000" dirty="0"/>
              <a:t> 2 Pavlíková 1 Štěpánková 4 </a:t>
            </a:r>
            <a:r>
              <a:rPr lang="cs-CZ" sz="4000" dirty="0" err="1"/>
              <a:t>Michalčáková</a:t>
            </a:r>
            <a:r>
              <a:rPr lang="cs-CZ" sz="4000" dirty="0"/>
              <a:t> 2 Macek 3 Čermák 3 </a:t>
            </a:r>
            <a:r>
              <a:rPr lang="cs-CZ" sz="4000" dirty="0" err="1"/>
              <a:t>Poledňová</a:t>
            </a:r>
            <a:r>
              <a:rPr lang="cs-CZ" sz="4000" dirty="0"/>
              <a:t> 1 Lacinová 2 Mareš 3</a:t>
            </a:r>
          </a:p>
          <a:p>
            <a:pPr lvl="1"/>
            <a:r>
              <a:rPr lang="cs-CZ" sz="5300" b="1" dirty="0"/>
              <a:t>Seznam úkolů:</a:t>
            </a:r>
          </a:p>
          <a:p>
            <a:pPr lvl="2">
              <a:spcBef>
                <a:spcPts val="0"/>
              </a:spcBef>
            </a:pPr>
            <a:r>
              <a:rPr lang="cs-CZ" sz="5300" dirty="0"/>
              <a:t>1. Nedal jsi poslední zkoušku, místo, aby ses učil na státnice, musíš se učit na ni, místo na státnice. Uber si 2 body. </a:t>
            </a:r>
          </a:p>
          <a:p>
            <a:pPr lvl="2">
              <a:spcBef>
                <a:spcPts val="0"/>
              </a:spcBef>
            </a:pPr>
            <a:r>
              <a:rPr lang="cs-CZ" sz="5300" dirty="0"/>
              <a:t>2. Den před obhajobou bakalářky pořád </a:t>
            </a:r>
            <a:r>
              <a:rPr lang="cs-CZ" sz="5300" b="1" dirty="0"/>
              <a:t>nemáš od svého oponenta posudek</a:t>
            </a:r>
            <a:r>
              <a:rPr lang="cs-CZ" sz="5300" dirty="0"/>
              <a:t>. Umři a vrať se o 5 polí zpět. </a:t>
            </a:r>
          </a:p>
          <a:p>
            <a:pPr lvl="2">
              <a:spcBef>
                <a:spcPts val="0"/>
              </a:spcBef>
            </a:pPr>
            <a:r>
              <a:rPr lang="cs-CZ" sz="5300" dirty="0"/>
              <a:t>3. Jsi pozadu s odevzdáváním bakalářky, nestíháš a přicházíš po termínu odevzdání. Máš-li kartu Kroutilová, je to v suchu, mile se na tebe usmála a převzala si od tebe ten tvůj výtvor. Nemáš-li kartu Kroutilová, je to v pytli, Kroutilová je nemocná a Vybíral se ti vysměje do tváře. Vrať se na start 3. ročníku. </a:t>
            </a:r>
          </a:p>
          <a:p>
            <a:pPr lvl="2">
              <a:spcBef>
                <a:spcPts val="0"/>
              </a:spcBef>
            </a:pPr>
            <a:r>
              <a:rPr lang="cs-CZ" sz="5300" dirty="0"/>
              <a:t>4. </a:t>
            </a:r>
            <a:r>
              <a:rPr lang="cs-CZ" sz="5300" b="1" dirty="0"/>
              <a:t>U obhajoby diplomky tě tak rozhodili</a:t>
            </a:r>
            <a:r>
              <a:rPr lang="cs-CZ" sz="5300" dirty="0"/>
              <a:t>, že druhý den u státnic nevíš, která bije. Odečti si 3 body.</a:t>
            </a:r>
            <a:endParaRPr lang="cs-CZ" sz="5300" i="1" dirty="0"/>
          </a:p>
          <a:p>
            <a:pPr lvl="2">
              <a:spcBef>
                <a:spcPts val="0"/>
              </a:spcBef>
            </a:pPr>
            <a:r>
              <a:rPr lang="cs-CZ" sz="5300" dirty="0"/>
              <a:t>11. Tvoje státnicová komise je složená z těch, co miluješ, a hlavně oni tebe. Přičti si 2 body. </a:t>
            </a:r>
          </a:p>
          <a:p>
            <a:pPr lvl="2">
              <a:spcBef>
                <a:spcPts val="0"/>
              </a:spcBef>
            </a:pPr>
            <a:r>
              <a:rPr lang="cs-CZ" sz="5300" dirty="0"/>
              <a:t>12. </a:t>
            </a:r>
            <a:r>
              <a:rPr lang="cs-CZ" sz="5300" dirty="0" err="1"/>
              <a:t>Šrotil</a:t>
            </a:r>
            <a:r>
              <a:rPr lang="cs-CZ" sz="5300" dirty="0"/>
              <a:t> ses intenzivně, až jsi v den D zaspal a dobíháš s jazykem na vestě v oblečení, co vypadá, jako by ho v noci přežvýkal dobytek. Máš-li Kroutilovou, nic se neděje, jinak si odečti 2 body. </a:t>
            </a:r>
          </a:p>
          <a:p>
            <a:pPr lvl="2">
              <a:spcBef>
                <a:spcPts val="0"/>
              </a:spcBef>
            </a:pPr>
            <a:r>
              <a:rPr lang="cs-CZ" sz="5300" dirty="0"/>
              <a:t>13. V metodologii si vytáhneš </a:t>
            </a:r>
            <a:r>
              <a:rPr lang="cs-CZ" sz="5300" b="1" dirty="0" err="1"/>
              <a:t>diskurzivní</a:t>
            </a:r>
            <a:r>
              <a:rPr lang="cs-CZ" sz="5300" b="1" dirty="0"/>
              <a:t> analýzu nebo jiný nesmysl</a:t>
            </a:r>
            <a:r>
              <a:rPr lang="cs-CZ" sz="5300" dirty="0"/>
              <a:t>, o němž nikdo moc neví, co to je. Vaříš z vody. Odečti si 4 body.</a:t>
            </a:r>
          </a:p>
          <a:p>
            <a:pPr lvl="2">
              <a:spcBef>
                <a:spcPts val="0"/>
              </a:spcBef>
            </a:pPr>
            <a:r>
              <a:rPr lang="cs-CZ" sz="5300" i="1" dirty="0"/>
              <a:t>(… 39 možností celkem)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3315" y="-27898"/>
            <a:ext cx="1483616" cy="180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pruh+znak_FSS_15_gray+zeleny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3315" y="-280050"/>
            <a:ext cx="359783" cy="184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8168149" y="753874"/>
            <a:ext cx="551288" cy="1055886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cs-CZ" sz="31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31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5638" y="-24347"/>
            <a:ext cx="1496353" cy="179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pruh+znak_FSS_15_gray+zeleny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8301" y="-266925"/>
            <a:ext cx="359783" cy="184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9661212" y="763507"/>
            <a:ext cx="551288" cy="1055886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cs-CZ" sz="31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31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807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Zjištění (výběr)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Studenti </a:t>
            </a:r>
            <a:r>
              <a:rPr lang="cs-CZ" dirty="0" smtClean="0"/>
              <a:t>jsou schopni reflektovat jak náročnost kurzů, tak i zvláštnosti učitelských osobností</a:t>
            </a:r>
          </a:p>
          <a:p>
            <a:r>
              <a:rPr lang="cs-CZ" dirty="0" smtClean="0"/>
              <a:t>Obsahy úkolů či situací mají reálný, ale i nadsazený základ</a:t>
            </a:r>
          </a:p>
          <a:p>
            <a:r>
              <a:rPr lang="cs-CZ" dirty="0" smtClean="0"/>
              <a:t>Reflektují i širší kontext vč. osobního života vyučujících</a:t>
            </a:r>
          </a:p>
          <a:p>
            <a:r>
              <a:rPr lang="cs-CZ" dirty="0" smtClean="0"/>
              <a:t>Diskusi navozuje jak příprava herního plánu a pomůcek, tak i reálná herní aktivita</a:t>
            </a:r>
          </a:p>
          <a:p>
            <a:r>
              <a:rPr lang="cs-CZ" dirty="0" smtClean="0"/>
              <a:t>Většina zúčastněných vnímá aktivitu jako přínosnou, vč. účastníků méně aktivních v procesu vzniku</a:t>
            </a:r>
          </a:p>
          <a:p>
            <a:r>
              <a:rPr lang="cs-CZ" dirty="0" smtClean="0"/>
              <a:t>Problémy reprezentované herními prvky lze se studenty snadno diskutovat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735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Co tedy je klima školy / třídy?</a:t>
            </a:r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Názory a hodnocení aktérů edukace na podmínky, průběh i výsledky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Tedy česky – </a:t>
            </a:r>
            <a:r>
              <a:rPr lang="cs-CZ" b="1" dirty="0" smtClean="0"/>
              <a:t>co si lidé myslí a jak se cítí v naší škole a výuce v ní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Charakteristika kvalitní výuky i nutná podmínka pro ni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Něco, co si obvykle (tj. do výskytu obtíží) neuvědomujeme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Obvykle ani není explicitním tématem hovoru </a:t>
            </a:r>
            <a:endParaRPr lang="cs-CZ" dirty="0" smtClean="0"/>
          </a:p>
          <a:p>
            <a:pPr marL="1512768" lvl="3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„</a:t>
            </a:r>
            <a:r>
              <a:rPr lang="cs-CZ" dirty="0" smtClean="0"/>
              <a:t>A co škola, dobrý</a:t>
            </a:r>
            <a:r>
              <a:rPr lang="cs-CZ" dirty="0" smtClean="0"/>
              <a:t>?“</a:t>
            </a:r>
            <a:endParaRPr lang="cs-CZ" dirty="0" smtClean="0"/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Dobrým krokem pro začátek i pro pokračování je – začít se o škole bavit – a pak v tom i pokračovat</a:t>
            </a:r>
          </a:p>
          <a:p>
            <a:pPr marL="1511915" lvl="3" indent="-251986" eaLnBrk="1" fontAlgn="auto" hangingPunct="1">
              <a:spcBef>
                <a:spcPts val="441"/>
              </a:spcBef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cs-CZ" dirty="0" smtClean="0"/>
              <a:t>(Auto)evaluační nástroje pak mohou </a:t>
            </a:r>
            <a:r>
              <a:rPr lang="cs-CZ" b="1" dirty="0" smtClean="0"/>
              <a:t>a) napomoci se začátkem diskusí na téma naše škola </a:t>
            </a:r>
            <a:r>
              <a:rPr lang="cs-CZ" dirty="0" smtClean="0"/>
              <a:t>(tj. související s klimatem)</a:t>
            </a:r>
          </a:p>
          <a:p>
            <a:pPr marL="1511915" lvl="3" indent="-251986" eaLnBrk="1" fontAlgn="auto" hangingPunct="1">
              <a:spcBef>
                <a:spcPts val="441"/>
              </a:spcBef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cs-CZ" dirty="0" smtClean="0"/>
              <a:t>Následně </a:t>
            </a:r>
            <a:r>
              <a:rPr lang="cs-CZ" b="1" dirty="0" smtClean="0"/>
              <a:t>b) pomoci ověřit, zda pocity, názory a domněnky</a:t>
            </a:r>
            <a:r>
              <a:rPr lang="cs-CZ" dirty="0" smtClean="0"/>
              <a:t>, které se v debatě vyskytly </a:t>
            </a:r>
            <a:r>
              <a:rPr lang="cs-CZ" b="1" dirty="0" smtClean="0"/>
              <a:t>jsou většinově vnímány jako problém </a:t>
            </a:r>
            <a:r>
              <a:rPr lang="cs-CZ" dirty="0" smtClean="0"/>
              <a:t>(ev. jako přednost)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Zjištění (pokračování)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Popsaný postup je </a:t>
            </a:r>
            <a:r>
              <a:rPr lang="cs-CZ" dirty="0" smtClean="0"/>
              <a:t>následně s </a:t>
            </a:r>
            <a:r>
              <a:rPr lang="cs-CZ" dirty="0" smtClean="0"/>
              <a:t>úspěchem využit i v jiných edukačních kontextech </a:t>
            </a:r>
            <a:r>
              <a:rPr lang="cs-CZ" dirty="0" smtClean="0"/>
              <a:t>(2. st. Z</a:t>
            </a:r>
            <a:r>
              <a:rPr lang="cs-CZ" dirty="0" smtClean="0"/>
              <a:t>Š, </a:t>
            </a:r>
            <a:r>
              <a:rPr lang="cs-CZ" dirty="0" smtClean="0"/>
              <a:t>SŠ</a:t>
            </a:r>
            <a:r>
              <a:rPr lang="cs-CZ" dirty="0" smtClean="0"/>
              <a:t>, VŠ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princip hry funguje, pravidla a úkoly jsou pochopitelně jiné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079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 - výběr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Monografie a bulletiny na webu NÚV -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www.nuov.cz/ae/publikace-vytvorene-v-projektu</a:t>
            </a:r>
            <a:endParaRPr lang="cs-CZ" dirty="0" smtClean="0"/>
          </a:p>
          <a:p>
            <a:endParaRPr lang="cs-CZ" dirty="0" smtClean="0">
              <a:hlinkClick r:id="rId3"/>
            </a:endParaRPr>
          </a:p>
          <a:p>
            <a:r>
              <a:rPr lang="cs-CZ" dirty="0" smtClean="0"/>
              <a:t>Evaluační nástroje na portálu evaluačních nástrojů </a:t>
            </a:r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://evaluacninastroje.rvp.cz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/>
              <a:t>RÝDL, </a:t>
            </a:r>
            <a:r>
              <a:rPr lang="cs-CZ" dirty="0" smtClean="0"/>
              <a:t>Karel. Kvalita </a:t>
            </a:r>
            <a:r>
              <a:rPr lang="cs-CZ" dirty="0"/>
              <a:t>a hodnocení ve vzdělávání: Výkladový slovník [online]. Praha: NÚOV [2010] [vid. 18. 7. 2011]. Dostupné z: </a:t>
            </a:r>
            <a:r>
              <a:rPr lang="cs-CZ" dirty="0">
                <a:hlinkClick r:id="rId4"/>
              </a:rPr>
              <a:t>http://slovnik.evaluacninastroje.cz</a:t>
            </a:r>
            <a:r>
              <a:rPr lang="cs-CZ" dirty="0" smtClean="0">
                <a:hlinkClick r:id="rId4"/>
              </a:rPr>
              <a:t>/</a:t>
            </a:r>
            <a:r>
              <a:rPr lang="cs-CZ" dirty="0" smtClean="0"/>
              <a:t>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12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dotazy se těší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Mgr. et Mgr. Jan Mareš, Ph.D.</a:t>
            </a:r>
          </a:p>
          <a:p>
            <a:pPr lvl="1"/>
            <a:r>
              <a:rPr lang="cs-CZ" i="1" dirty="0" smtClean="0"/>
              <a:t>Katedra psychologie </a:t>
            </a:r>
            <a:r>
              <a:rPr lang="cs-CZ" i="1" dirty="0" err="1" smtClean="0"/>
              <a:t>PdF</a:t>
            </a:r>
            <a:r>
              <a:rPr lang="cs-CZ" i="1" dirty="0" smtClean="0"/>
              <a:t> MU</a:t>
            </a:r>
            <a:endParaRPr lang="cs-CZ" i="1" dirty="0"/>
          </a:p>
          <a:p>
            <a:pPr lvl="1"/>
            <a:r>
              <a:rPr lang="cs-CZ" dirty="0" smtClean="0">
                <a:hlinkClick r:id="rId2"/>
              </a:rPr>
              <a:t>mares@ped.muni.cz</a:t>
            </a:r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587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>
            <a:spAutoFit/>
          </a:bodyPr>
          <a:lstStyle/>
          <a:p>
            <a:pPr marL="357188" indent="-357188" eaLnBrk="1" hangingPunct="1">
              <a:lnSpc>
                <a:spcPct val="102000"/>
              </a:lnSpc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</a:pPr>
            <a:r>
              <a:rPr lang="cs-CZ" dirty="0" smtClean="0"/>
              <a:t>Prostředí, klima, atmosféra</a:t>
            </a:r>
            <a:endParaRPr lang="en-GB" dirty="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idx="1"/>
          </p:nvPr>
        </p:nvSpPr>
        <p:spPr>
          <a:xfrm>
            <a:off x="1134070" y="2519892"/>
            <a:ext cx="3402186" cy="3947830"/>
          </a:xfrm>
        </p:spPr>
        <p:txBody>
          <a:bodyPr lIns="0" tIns="0" rIns="0" bIns="0">
            <a:normAutofit fontScale="62500" lnSpcReduction="20000"/>
          </a:bodyPr>
          <a:lstStyle/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000" i="1" dirty="0" err="1" smtClean="0"/>
              <a:t>rozlišuje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sociálně-psychologické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jevy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ve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škole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podle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rozsahu</a:t>
            </a:r>
            <a:r>
              <a:rPr lang="en-GB" sz="2000" i="1" dirty="0" smtClean="0"/>
              <a:t>, </a:t>
            </a:r>
            <a:r>
              <a:rPr lang="en-GB" sz="2000" b="1" i="1" dirty="0" err="1" smtClean="0"/>
              <a:t>měnlivosti</a:t>
            </a:r>
            <a:r>
              <a:rPr lang="en-GB" sz="2000" b="1" i="1" dirty="0" smtClean="0"/>
              <a:t>, </a:t>
            </a:r>
            <a:r>
              <a:rPr lang="en-GB" sz="2000" b="1" i="1" dirty="0" err="1" smtClean="0"/>
              <a:t>délky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trvání</a:t>
            </a:r>
            <a:r>
              <a:rPr lang="en-GB" sz="2000" b="1" i="1" dirty="0" smtClean="0"/>
              <a:t>, </a:t>
            </a:r>
            <a:r>
              <a:rPr lang="en-GB" sz="2000" b="1" i="1" dirty="0" err="1" smtClean="0"/>
              <a:t>obecnosti</a:t>
            </a:r>
            <a:r>
              <a:rPr lang="en-GB" sz="2000" b="1" i="1" dirty="0" smtClean="0"/>
              <a:t>.</a:t>
            </a:r>
            <a:r>
              <a:rPr lang="en-GB" sz="2000" i="1" dirty="0" smtClean="0"/>
              <a:t>  (</a:t>
            </a:r>
            <a:r>
              <a:rPr lang="en-GB" sz="2000" i="1" dirty="0" err="1" smtClean="0"/>
              <a:t>Mareš</a:t>
            </a:r>
            <a:r>
              <a:rPr lang="en-GB" sz="2000" i="1" dirty="0" smtClean="0"/>
              <a:t>, </a:t>
            </a:r>
            <a:r>
              <a:rPr lang="en-GB" sz="2000" i="1" dirty="0" err="1" smtClean="0"/>
              <a:t>Lašek</a:t>
            </a:r>
            <a:r>
              <a:rPr lang="en-GB" sz="2000" i="1" dirty="0" smtClean="0"/>
              <a:t>, 1990/91, </a:t>
            </a:r>
            <a:r>
              <a:rPr lang="en-GB" sz="2000" i="1" dirty="0" err="1" smtClean="0"/>
              <a:t>Mareš</a:t>
            </a:r>
            <a:r>
              <a:rPr lang="en-GB" sz="2000" i="1" dirty="0" smtClean="0"/>
              <a:t>, </a:t>
            </a:r>
            <a:r>
              <a:rPr lang="en-GB" sz="2000" i="1" dirty="0" err="1" smtClean="0"/>
              <a:t>Křivohlavý</a:t>
            </a:r>
            <a:r>
              <a:rPr lang="en-GB" sz="2000" i="1" dirty="0" smtClean="0"/>
              <a:t>, 1995):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600" b="1" dirty="0" err="1" smtClean="0"/>
              <a:t>prostředí</a:t>
            </a:r>
            <a:r>
              <a:rPr lang="en-GB" sz="2600" dirty="0" smtClean="0"/>
              <a:t> je </a:t>
            </a:r>
            <a:r>
              <a:rPr lang="en-GB" sz="2600" dirty="0" err="1" smtClean="0"/>
              <a:t>nejobecnější</a:t>
            </a:r>
            <a:r>
              <a:rPr lang="en-GB" sz="2600" dirty="0" smtClean="0"/>
              <a:t> </a:t>
            </a:r>
            <a:r>
              <a:rPr lang="en-GB" sz="2600" dirty="0" err="1" smtClean="0"/>
              <a:t>termín</a:t>
            </a:r>
            <a:r>
              <a:rPr lang="en-GB" sz="2600" dirty="0" smtClean="0"/>
              <a:t>, </a:t>
            </a:r>
            <a:r>
              <a:rPr lang="en-GB" sz="2000" i="1" dirty="0" err="1" smtClean="0"/>
              <a:t>netýká</a:t>
            </a:r>
            <a:r>
              <a:rPr lang="en-GB" sz="2000" i="1" dirty="0" smtClean="0"/>
              <a:t> se </a:t>
            </a:r>
            <a:r>
              <a:rPr lang="en-GB" sz="2000" i="1" dirty="0" err="1" smtClean="0"/>
              <a:t>jenom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aspektů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sociálně-psychologických</a:t>
            </a:r>
            <a:r>
              <a:rPr lang="en-GB" sz="2000" i="1" dirty="0" smtClean="0"/>
              <a:t>.</a:t>
            </a:r>
            <a:r>
              <a:rPr lang="en-GB" sz="2600" dirty="0" smtClean="0"/>
              <a:t> 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600" dirty="0" err="1" smtClean="0"/>
              <a:t>termín</a:t>
            </a:r>
            <a:r>
              <a:rPr lang="en-GB" sz="2600" dirty="0" smtClean="0"/>
              <a:t> </a:t>
            </a:r>
            <a:r>
              <a:rPr lang="en-GB" sz="2600" b="1" dirty="0" err="1" smtClean="0"/>
              <a:t>atmosféra</a:t>
            </a:r>
            <a:r>
              <a:rPr lang="en-GB" sz="2600" dirty="0" smtClean="0"/>
              <a:t> </a:t>
            </a:r>
            <a:r>
              <a:rPr lang="en-GB" sz="2600" dirty="0" err="1" smtClean="0"/>
              <a:t>má</a:t>
            </a:r>
            <a:r>
              <a:rPr lang="en-GB" sz="2600" dirty="0" smtClean="0"/>
              <a:t> </a:t>
            </a:r>
            <a:r>
              <a:rPr lang="en-GB" sz="2600" dirty="0" err="1" smtClean="0"/>
              <a:t>poměrně</a:t>
            </a:r>
            <a:r>
              <a:rPr lang="en-GB" sz="2600" dirty="0" smtClean="0"/>
              <a:t> </a:t>
            </a:r>
            <a:r>
              <a:rPr lang="en-GB" sz="2600" dirty="0" err="1" smtClean="0"/>
              <a:t>úzký</a:t>
            </a:r>
            <a:r>
              <a:rPr lang="en-GB" sz="2600" dirty="0" smtClean="0"/>
              <a:t> </a:t>
            </a:r>
            <a:r>
              <a:rPr lang="en-GB" sz="2600" dirty="0" err="1" smtClean="0"/>
              <a:t>rozsah</a:t>
            </a:r>
            <a:r>
              <a:rPr lang="en-GB" sz="2600" dirty="0" smtClean="0"/>
              <a:t>. </a:t>
            </a:r>
            <a:r>
              <a:rPr lang="en-GB" sz="2000" i="1" dirty="0" err="1" smtClean="0"/>
              <a:t>Vyjadřuje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proměnlivost</a:t>
            </a:r>
            <a:r>
              <a:rPr lang="en-GB" sz="2000" i="1" dirty="0" smtClean="0"/>
              <a:t> a </a:t>
            </a:r>
            <a:r>
              <a:rPr lang="en-GB" sz="2000" i="1" dirty="0" err="1" smtClean="0"/>
              <a:t>krátké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trvání</a:t>
            </a:r>
            <a:r>
              <a:rPr lang="en-GB" sz="2000" i="1" dirty="0" smtClean="0"/>
              <a:t>.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600" dirty="0" err="1" smtClean="0"/>
              <a:t>Termín</a:t>
            </a:r>
            <a:r>
              <a:rPr lang="en-GB" sz="2600" dirty="0" smtClean="0"/>
              <a:t> </a:t>
            </a:r>
            <a:r>
              <a:rPr lang="en-GB" sz="2600" b="1" dirty="0" err="1" smtClean="0"/>
              <a:t>sociální</a:t>
            </a:r>
            <a:r>
              <a:rPr lang="en-GB" sz="2600" b="1" dirty="0" smtClean="0"/>
              <a:t> </a:t>
            </a:r>
            <a:r>
              <a:rPr lang="en-GB" sz="2600" b="1" dirty="0" err="1" smtClean="0"/>
              <a:t>klima</a:t>
            </a:r>
            <a:r>
              <a:rPr lang="en-GB" sz="2600" dirty="0" smtClean="0"/>
              <a:t> </a:t>
            </a:r>
            <a:r>
              <a:rPr lang="en-GB" sz="2600" dirty="0" err="1" smtClean="0"/>
              <a:t>označuje</a:t>
            </a:r>
            <a:r>
              <a:rPr lang="en-GB" sz="2600" dirty="0" smtClean="0"/>
              <a:t> </a:t>
            </a:r>
            <a:r>
              <a:rPr lang="en-GB" sz="2600" dirty="0" err="1" smtClean="0"/>
              <a:t>jevy</a:t>
            </a:r>
            <a:r>
              <a:rPr lang="en-GB" sz="2600" dirty="0" smtClean="0"/>
              <a:t> </a:t>
            </a:r>
            <a:r>
              <a:rPr lang="en-GB" sz="2600" dirty="0" err="1" smtClean="0"/>
              <a:t>dlouhodobé</a:t>
            </a:r>
            <a:r>
              <a:rPr lang="en-GB" sz="2600" dirty="0" smtClean="0"/>
              <a:t>. </a:t>
            </a:r>
            <a:r>
              <a:rPr lang="en-GB" sz="2000" i="1" dirty="0" err="1" smtClean="0"/>
              <a:t>Jsou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typické</a:t>
            </a:r>
            <a:r>
              <a:rPr lang="en-GB" sz="2000" i="1" dirty="0" smtClean="0"/>
              <a:t> pro </a:t>
            </a:r>
            <a:r>
              <a:rPr lang="en-GB" sz="2000" i="1" dirty="0" err="1" smtClean="0"/>
              <a:t>danou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třídu</a:t>
            </a:r>
            <a:r>
              <a:rPr lang="en-GB" sz="2000" i="1" dirty="0" smtClean="0"/>
              <a:t> a </a:t>
            </a:r>
            <a:r>
              <a:rPr lang="en-GB" sz="2000" i="1" dirty="0" err="1" smtClean="0"/>
              <a:t>daného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učitele</a:t>
            </a:r>
            <a:r>
              <a:rPr lang="en-GB" sz="2000" i="1" dirty="0" smtClean="0"/>
              <a:t> (</a:t>
            </a:r>
            <a:r>
              <a:rPr lang="en-GB" sz="2000" i="1" dirty="0" err="1" smtClean="0"/>
              <a:t>školu</a:t>
            </a:r>
            <a:r>
              <a:rPr lang="en-GB" sz="2000" i="1" dirty="0" smtClean="0"/>
              <a:t>, </a:t>
            </a:r>
            <a:r>
              <a:rPr lang="en-GB" sz="2000" i="1" dirty="0" err="1" smtClean="0"/>
              <a:t>zaměstnance</a:t>
            </a:r>
            <a:r>
              <a:rPr lang="en-GB" sz="2000" i="1" dirty="0" smtClean="0"/>
              <a:t>, </a:t>
            </a:r>
            <a:r>
              <a:rPr lang="en-GB" sz="2000" i="1" dirty="0" err="1" smtClean="0"/>
              <a:t>žáky</a:t>
            </a:r>
            <a:r>
              <a:rPr lang="en-GB" sz="2000" i="1" dirty="0" smtClean="0"/>
              <a:t>) </a:t>
            </a:r>
            <a:r>
              <a:rPr lang="en-GB" sz="2000" i="1" dirty="0" err="1" smtClean="0"/>
              <a:t>po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několik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měsíců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či</a:t>
            </a:r>
            <a:r>
              <a:rPr lang="en-GB" sz="2000" i="1" dirty="0" smtClean="0"/>
              <a:t> let.</a:t>
            </a:r>
            <a:r>
              <a:rPr lang="en-GB" sz="2600" dirty="0" smtClean="0"/>
              <a:t> 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150" y="2484438"/>
            <a:ext cx="5832475" cy="43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648503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Sociální klima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700" smtClean="0"/>
              <a:t>Klima školní třídy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smtClean="0"/>
              <a:t>Konkrétnější (i z pohledu dotazovaných), v praxi častěji používané, řada metod…</a:t>
            </a:r>
          </a:p>
          <a:p>
            <a:pPr eaLnBrk="1" hangingPunct="1">
              <a:lnSpc>
                <a:spcPct val="90000"/>
              </a:lnSpc>
            </a:pPr>
            <a:r>
              <a:rPr lang="cs-CZ" sz="2700" smtClean="0"/>
              <a:t>Klima školy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smtClean="0"/>
              <a:t>Obecnější, nutnost reflexe ze strany aktérů, v současnosti spíše výzkumně, i když je prodávána celá řada „jakometod“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smtClean="0"/>
              <a:t>S dr. Ježkem se domníváme, že lepší než „jednorázové šetření“ je přístup blížící se „action research“ – průběžné sledování dílčích jevů, jejich cílené ovlivnění a přenesení zájmu na další „problémovou“ oblast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smtClean="0"/>
              <a:t>Koncept školy jako učící se organizace (Senge; Krus, Louis a Bryk)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6161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7151" indent="-357151">
              <a:lnSpc>
                <a:spcPct val="102000"/>
              </a:lnSpc>
              <a:tabLst>
                <a:tab pos="357151" algn="l"/>
                <a:tab pos="1074627" algn="l"/>
                <a:tab pos="1793689" algn="l"/>
                <a:tab pos="2512752" algn="l"/>
                <a:tab pos="3231815" algn="l"/>
                <a:tab pos="3950878" algn="l"/>
                <a:tab pos="4669941" algn="l"/>
                <a:tab pos="5389005" algn="l"/>
                <a:tab pos="6108067" algn="l"/>
                <a:tab pos="6827130" algn="l"/>
                <a:tab pos="7546193" algn="l"/>
                <a:tab pos="8265256" algn="l"/>
                <a:tab pos="8984318" algn="l"/>
                <a:tab pos="9703382" algn="l"/>
                <a:tab pos="10422445" algn="l"/>
                <a:tab pos="11141508" algn="l"/>
              </a:tabLst>
            </a:pPr>
            <a:r>
              <a:rPr lang="en-GB" dirty="0" err="1" smtClean="0"/>
              <a:t>Praktické</a:t>
            </a:r>
            <a:r>
              <a:rPr lang="en-GB" dirty="0" smtClean="0"/>
              <a:t> </a:t>
            </a:r>
            <a:r>
              <a:rPr lang="en-GB" dirty="0" err="1" smtClean="0"/>
              <a:t>využití</a:t>
            </a:r>
            <a:r>
              <a:rPr lang="en-GB" dirty="0" smtClean="0"/>
              <a:t> </a:t>
            </a:r>
            <a:r>
              <a:rPr lang="en-GB" dirty="0" err="1" smtClean="0"/>
              <a:t>poznatků</a:t>
            </a:r>
            <a:r>
              <a:rPr lang="cs-CZ" dirty="0" smtClean="0"/>
              <a:t> ve škole</a:t>
            </a:r>
            <a:endParaRPr lang="en-GB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2800" dirty="0" smtClean="0"/>
              <a:t>úspěšná práce v prostředí konkrétní školy, předpokládá nejméně tři relativně samostatné činnosti:</a:t>
            </a:r>
          </a:p>
          <a:p>
            <a:pPr lvl="1"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2800" dirty="0" smtClean="0"/>
              <a:t>získat dostatečné </a:t>
            </a:r>
            <a:r>
              <a:rPr lang="cs-CZ" sz="2800" b="1" dirty="0" smtClean="0"/>
              <a:t>teoretické znalosti o sociálně-psychologických jevech</a:t>
            </a:r>
            <a:r>
              <a:rPr lang="cs-CZ" sz="2800" dirty="0" smtClean="0"/>
              <a:t>, které se ve školství vyskytují</a:t>
            </a:r>
          </a:p>
          <a:p>
            <a:pPr lvl="2"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1400" dirty="0"/>
              <a:t>CO jsem vlastně </a:t>
            </a:r>
            <a:r>
              <a:rPr lang="cs-CZ" sz="1400" cap="all" dirty="0"/>
              <a:t>viděl</a:t>
            </a:r>
            <a:r>
              <a:rPr lang="cs-CZ" sz="1400" dirty="0"/>
              <a:t> nebo </a:t>
            </a:r>
            <a:r>
              <a:rPr lang="cs-CZ" sz="1400" cap="all" dirty="0"/>
              <a:t>zjistil</a:t>
            </a:r>
            <a:r>
              <a:rPr lang="cs-CZ" sz="1400" dirty="0"/>
              <a:t>?</a:t>
            </a:r>
          </a:p>
          <a:p>
            <a:pPr lvl="1"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2800" b="1" dirty="0" smtClean="0"/>
              <a:t>umět diagnostikovat</a:t>
            </a:r>
            <a:r>
              <a:rPr lang="cs-CZ" sz="2800" dirty="0" smtClean="0"/>
              <a:t> konkrétní jev</a:t>
            </a:r>
          </a:p>
          <a:p>
            <a:pPr lvl="2"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1400" dirty="0"/>
              <a:t>Často chápáno jako jediná součást evaluačního procesu (výsledky do šanonu</a:t>
            </a:r>
            <a:r>
              <a:rPr lang="cs-CZ" sz="1400" dirty="0" smtClean="0"/>
              <a:t>)</a:t>
            </a:r>
          </a:p>
          <a:p>
            <a:pPr lvl="2"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1400" dirty="0" smtClean="0"/>
              <a:t>Výsledky představují převládající hodnocení; je nutné se dívat i na rozptyl odpovědí(!)</a:t>
            </a:r>
            <a:endParaRPr lang="cs-CZ" sz="1400" dirty="0"/>
          </a:p>
          <a:p>
            <a:pPr lvl="1"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2800" dirty="0" smtClean="0"/>
              <a:t>umět (na základě zjištěných skutečností) </a:t>
            </a:r>
            <a:r>
              <a:rPr lang="cs-CZ" sz="2800" b="1" dirty="0" smtClean="0"/>
              <a:t>navrhnout a provést vhodnou intervenci</a:t>
            </a:r>
            <a:r>
              <a:rPr lang="cs-CZ" sz="2800" dirty="0" smtClean="0"/>
              <a:t>, která by pomohla jak žákům, tak učitelům.</a:t>
            </a:r>
          </a:p>
          <a:p>
            <a:pPr lvl="2"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1400" dirty="0"/>
              <a:t>CO BUDU S VÝSLEDKY DĚLAT</a:t>
            </a:r>
            <a:r>
              <a:rPr lang="cs-CZ" sz="1400" dirty="0" smtClean="0"/>
              <a:t>?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8218700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dirty="0" smtClean="0"/>
              <a:t>Jak ke klimatu ve škole přistupujeme?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52780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 smtClean="0"/>
              <a:t>Možné dva základní přístupy (řešení „na klíč“ vs. vlastní aktivita školy):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b="1" dirty="0" smtClean="0"/>
              <a:t>Máme hotový dotazník a neváháme ho použít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Potřebujeme „něco udělat s klimatem školy“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Typická charakteristika komerčních řešení</a:t>
            </a:r>
          </a:p>
          <a:p>
            <a:pPr marL="1511915" lvl="3" indent="-251986" eaLnBrk="1" fontAlgn="auto" hangingPunct="1">
              <a:spcBef>
                <a:spcPts val="441"/>
              </a:spcBef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cs-CZ" i="1" dirty="0" smtClean="0"/>
              <a:t>Někdo mimo školu je expertem na naši školu a ví, co je pro ni nejlepší</a:t>
            </a:r>
          </a:p>
          <a:p>
            <a:pPr marL="1511915" lvl="3" indent="-251986" eaLnBrk="1" fontAlgn="auto" hangingPunct="1">
              <a:spcBef>
                <a:spcPts val="441"/>
              </a:spcBef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cs-CZ" i="1" dirty="0" smtClean="0"/>
              <a:t>Čím častější použití jednotného dotazníku i systému vyhodnocení, tím nižší náklady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Dostáváme odpověď i na otázky které nás nezajímají, nebo nejsou z hlediska aktuální situace školy podstatné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b="1" dirty="0" smtClean="0"/>
              <a:t>Postupně rozvíjíme uvažovaní a debatu o prostředí naší školy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Iniciujeme debatu o prostředí školy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Definujeme účastníky, čas i místo pro takovou debatu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Snažíme se identifikovat potencionálně problematické či rizikové oblasti, nebo naopak oblasti příkladné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Nepotřebujeme vyřešit vše naráz (tj. vykázat aktivitu), máme zájem o kvalitní a platné výsledky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endParaRPr lang="cs-CZ" dirty="0" smtClean="0"/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endParaRPr lang="cs-CZ" dirty="0" smtClean="0"/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Základní </a:t>
            </a:r>
            <a:r>
              <a:rPr lang="cs-CZ" dirty="0" smtClean="0"/>
              <a:t>společný problém: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b="1" dirty="0" smtClean="0"/>
              <a:t>Jak vymezit případná témata pro (širší) průzkum ve škole?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E_sablona_prezentac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AE_sablona_prezentac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253</TotalTime>
  <Words>3753</Words>
  <Application>Microsoft Macintosh PowerPoint</Application>
  <PresentationFormat>Custom</PresentationFormat>
  <Paragraphs>423</Paragraphs>
  <Slides>52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Calibri</vt:lpstr>
      <vt:lpstr>Franklin Gothic Book</vt:lpstr>
      <vt:lpstr>Times New Roman</vt:lpstr>
      <vt:lpstr>Verdana</vt:lpstr>
      <vt:lpstr>Wingdings</vt:lpstr>
      <vt:lpstr>Wingdings 2</vt:lpstr>
      <vt:lpstr>Arial</vt:lpstr>
      <vt:lpstr>Crop</vt:lpstr>
      <vt:lpstr>Klima školy: Možnosti diagnostiky a cílené intervence</vt:lpstr>
      <vt:lpstr>Kvalita školy a (auto)evaluace</vt:lpstr>
      <vt:lpstr>Klima školy nebo klima třídy?</vt:lpstr>
      <vt:lpstr>Klima školy nebo kultura školy?</vt:lpstr>
      <vt:lpstr>Co tedy je klima školy / třídy?</vt:lpstr>
      <vt:lpstr>Prostředí, klima, atmosféra</vt:lpstr>
      <vt:lpstr>Sociální klima</vt:lpstr>
      <vt:lpstr>Praktické využití poznatků ve škole</vt:lpstr>
      <vt:lpstr>Jak ke klimatu ve škole přistupujeme?</vt:lpstr>
      <vt:lpstr>Klima školy v diagnostické praxi i teorii</vt:lpstr>
      <vt:lpstr>Různé účely zjišťování klimatu školy</vt:lpstr>
      <vt:lpstr>PowerPoint Presentation</vt:lpstr>
      <vt:lpstr>O školním prostředí ale víme spoustu věcí i „bez dotazníků“</vt:lpstr>
      <vt:lpstr>Klima jeho diagnostika ve výzkumu i školní praxi</vt:lpstr>
      <vt:lpstr>Příklad konkrétního řešení problematiky</vt:lpstr>
      <vt:lpstr>Praktický rámec – nabídka řešení</vt:lpstr>
      <vt:lpstr>PowerPoint Presentation</vt:lpstr>
      <vt:lpstr>PowerPoint Presentation</vt:lpstr>
      <vt:lpstr>Teoretický rámec pro přípravu nástrojů</vt:lpstr>
      <vt:lpstr>Příprava nástrojů I</vt:lpstr>
      <vt:lpstr>Příprava nástrojů II</vt:lpstr>
      <vt:lpstr>Příklad nástroje upravitelného podle požadavků konkrétní školy</vt:lpstr>
      <vt:lpstr>Ankety pro…</vt:lpstr>
      <vt:lpstr>Ankety pro učitele – oblasti</vt:lpstr>
      <vt:lpstr>Anketa pro žáky</vt:lpstr>
      <vt:lpstr>Anketa pro rodiče</vt:lpstr>
      <vt:lpstr>Příklad „nedotazníkové“ metody pro žáky prvního stupně ZŠ</vt:lpstr>
      <vt:lpstr>Společenství prvního stupně. Dotazník pro žáky formou počítačové hry</vt:lpstr>
      <vt:lpstr>Popis nástroje</vt:lpstr>
      <vt:lpstr>Jak to vypadá?</vt:lpstr>
      <vt:lpstr>PowerPoint Presentation</vt:lpstr>
      <vt:lpstr>Jak vypadají výsledky?</vt:lpstr>
      <vt:lpstr>PowerPoint Presentation</vt:lpstr>
      <vt:lpstr>Příklad screeningového nástroje pro žáky</vt:lpstr>
      <vt:lpstr>Předcházení problémům v chování žáků </vt:lpstr>
      <vt:lpstr>Ukázka položek dotazníku</vt:lpstr>
      <vt:lpstr>Příklady dalších metod</vt:lpstr>
      <vt:lpstr>Příklady metod – tematické kresby</vt:lpstr>
      <vt:lpstr>Dotazníky (třída) – příklad (CES) standardizován v IPPP pro českou populaci; normy z konce 90. let Škály: učitelova pomoc, orientace žáků, vztahy mezi žáky, zájem o výuku, klid a pořádek, jasnost pravidel </vt:lpstr>
      <vt:lpstr>„Zbyňku, nezlob se“   aneb Možnosti mapování kultury a klimatu na VŠ ústavu pomocí tvorby deskové hry</vt:lpstr>
      <vt:lpstr>Cíle projektu</vt:lpstr>
      <vt:lpstr>Geneze nápadu</vt:lpstr>
      <vt:lpstr>Praktická realizace (II)</vt:lpstr>
      <vt:lpstr>Praktická realizace - problémy</vt:lpstr>
      <vt:lpstr>Ukázka III - Výsledky</vt:lpstr>
      <vt:lpstr>Ukázka V – Výsledky:  Skupina „1. ročník“</vt:lpstr>
      <vt:lpstr>Ukázka VII. – Výsledky: Skupina 3. ročník</vt:lpstr>
      <vt:lpstr>Ukázka IV – Výsledky:  Skupina Přijímačky, SZZ</vt:lpstr>
      <vt:lpstr>Zjištění (výběr)</vt:lpstr>
      <vt:lpstr>Zjištění (pokračování)</vt:lpstr>
      <vt:lpstr>Literatura - výběr</vt:lpstr>
      <vt:lpstr>Na dotazy se těší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 výchovy a vzdělávání</dc:title>
  <dc:creator>Mares</dc:creator>
  <cp:lastModifiedBy>Jan Mareš</cp:lastModifiedBy>
  <cp:revision>36</cp:revision>
  <dcterms:modified xsi:type="dcterms:W3CDTF">2015-11-03T09:02:43Z</dcterms:modified>
</cp:coreProperties>
</file>