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1.xml" ContentType="application/vnd.openxmlformats-officedocument.themeOverr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4"/>
  </p:sldMasterIdLst>
  <p:notesMasterIdLst>
    <p:notesMasterId r:id="rId17"/>
  </p:notesMasterIdLst>
  <p:handoutMasterIdLst>
    <p:handoutMasterId r:id="rId18"/>
  </p:handoutMasterIdLst>
  <p:sldIdLst>
    <p:sldId id="298" r:id="rId5"/>
    <p:sldId id="281" r:id="rId6"/>
    <p:sldId id="470" r:id="rId7"/>
    <p:sldId id="462" r:id="rId8"/>
    <p:sldId id="465" r:id="rId9"/>
    <p:sldId id="471" r:id="rId10"/>
    <p:sldId id="457" r:id="rId11"/>
    <p:sldId id="472" r:id="rId12"/>
    <p:sldId id="473" r:id="rId13"/>
    <p:sldId id="282" r:id="rId14"/>
    <p:sldId id="466" r:id="rId15"/>
    <p:sldId id="456" r:id="rId16"/>
  </p:sldIdLst>
  <p:sldSz cx="12192000" cy="6858000"/>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 userDrawn="1">
          <p15:clr>
            <a:srgbClr val="A4A3A4"/>
          </p15:clr>
        </p15:guide>
        <p15:guide id="2" pos="731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kub Semerád" initials="JS" lastIdx="5" clrIdx="0">
    <p:extLst>
      <p:ext uri="{19B8F6BF-5375-455C-9EA6-DF929625EA0E}">
        <p15:presenceInfo xmlns:p15="http://schemas.microsoft.com/office/powerpoint/2012/main" userId="S::semerad@cirihk.cz::4f368acf-43de-4e23-bc20-e585c1200db1" providerId="AD"/>
      </p:ext>
    </p:extLst>
  </p:cmAuthor>
  <p:cmAuthor id="2" name="Žaludová Jana" initials="ŽJ" lastIdx="19" clrIdx="1">
    <p:extLst>
      <p:ext uri="{19B8F6BF-5375-455C-9EA6-DF929625EA0E}">
        <p15:presenceInfo xmlns:p15="http://schemas.microsoft.com/office/powerpoint/2012/main" userId="S::zaludova@cirihk.cz::352878ca-0b21-4df6-93f9-9e1c1ab929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B4E6"/>
    <a:srgbClr val="005A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882495-E2BD-864E-5319-C126341E8723}" v="11" dt="2022-11-28T12:08:00.264"/>
    <p1510:client id="{A54BD024-435A-AEEA-D3B7-4F8250596757}" v="26" dt="2022-11-28T12:36:59.186"/>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Světlý styl 3 – zvýraznění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guide orient="horz" pos="28"/>
        <p:guide pos="731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FE927D2A-9B60-4D5E-936C-5A77D54CC5E0}"/>
              </a:ext>
            </a:extLst>
          </p:cNvPr>
          <p:cNvSpPr txBox="1">
            <a:spLocks noGrp="1"/>
          </p:cNvSpPr>
          <p:nvPr>
            <p:ph type="hdr" sz="quarter"/>
          </p:nvPr>
        </p:nvSpPr>
        <p:spPr>
          <a:xfrm>
            <a:off x="0" y="3"/>
            <a:ext cx="2945659" cy="498059"/>
          </a:xfrm>
          <a:prstGeom prst="rect">
            <a:avLst/>
          </a:prstGeom>
          <a:noFill/>
          <a:ln>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000000"/>
              </a:solidFill>
              <a:uFillTx/>
              <a:latin typeface="Calibri"/>
            </a:endParaRPr>
          </a:p>
        </p:txBody>
      </p:sp>
      <p:sp>
        <p:nvSpPr>
          <p:cNvPr id="3" name="Zástupný symbol pro datum 2">
            <a:extLst>
              <a:ext uri="{FF2B5EF4-FFF2-40B4-BE49-F238E27FC236}">
                <a16:creationId xmlns:a16="http://schemas.microsoft.com/office/drawing/2014/main" id="{64C38B0C-4305-43BF-9E1D-2D0B99603E70}"/>
              </a:ext>
            </a:extLst>
          </p:cNvPr>
          <p:cNvSpPr txBox="1">
            <a:spLocks noGrp="1"/>
          </p:cNvSpPr>
          <p:nvPr>
            <p:ph type="dt" sz="quarter" idx="1"/>
          </p:nvPr>
        </p:nvSpPr>
        <p:spPr>
          <a:xfrm>
            <a:off x="3850438" y="3"/>
            <a:ext cx="2945659" cy="498059"/>
          </a:xfrm>
          <a:prstGeom prst="rect">
            <a:avLst/>
          </a:prstGeom>
          <a:noFill/>
          <a:ln>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3E2F2F2-98CB-4B53-A782-AAFE473C406D}" type="datetime1">
              <a:rPr lang="cs-CZ" sz="1200" b="0" i="0" u="none" strike="noStrike" kern="1200" cap="none" spc="0" baseline="0">
                <a:solidFill>
                  <a:srgbClr val="000000"/>
                </a:solidFill>
                <a:uFillTx/>
                <a:latin typeface="Calibri"/>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13.12.2022</a:t>
            </a:fld>
            <a:endParaRPr lang="cs-CZ" sz="1200" b="0" i="0" u="none" strike="noStrike" kern="1200" cap="none" spc="0" baseline="0">
              <a:solidFill>
                <a:srgbClr val="000000"/>
              </a:solidFill>
              <a:uFillTx/>
              <a:latin typeface="Calibri"/>
            </a:endParaRPr>
          </a:p>
        </p:txBody>
      </p:sp>
      <p:sp>
        <p:nvSpPr>
          <p:cNvPr id="4" name="Zástupný symbol pro zápatí 3">
            <a:extLst>
              <a:ext uri="{FF2B5EF4-FFF2-40B4-BE49-F238E27FC236}">
                <a16:creationId xmlns:a16="http://schemas.microsoft.com/office/drawing/2014/main" id="{0823F187-190B-4952-9FD5-713D8C5B14A4}"/>
              </a:ext>
            </a:extLst>
          </p:cNvPr>
          <p:cNvSpPr txBox="1">
            <a:spLocks noGrp="1"/>
          </p:cNvSpPr>
          <p:nvPr>
            <p:ph type="ftr" sz="quarter" idx="2"/>
          </p:nvPr>
        </p:nvSpPr>
        <p:spPr>
          <a:xfrm>
            <a:off x="0" y="9428581"/>
            <a:ext cx="2945659" cy="498059"/>
          </a:xfrm>
          <a:prstGeom prst="rect">
            <a:avLst/>
          </a:prstGeom>
          <a:noFill/>
          <a:ln>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000000"/>
              </a:solidFill>
              <a:uFillTx/>
              <a:latin typeface="Calibri"/>
            </a:endParaRPr>
          </a:p>
        </p:txBody>
      </p:sp>
      <p:sp>
        <p:nvSpPr>
          <p:cNvPr id="5" name="Zástupný symbol pro číslo snímku 4">
            <a:extLst>
              <a:ext uri="{FF2B5EF4-FFF2-40B4-BE49-F238E27FC236}">
                <a16:creationId xmlns:a16="http://schemas.microsoft.com/office/drawing/2014/main" id="{8EE8499B-7C15-4C10-9DC2-D5045D7CC11E}"/>
              </a:ext>
            </a:extLst>
          </p:cNvPr>
          <p:cNvSpPr txBox="1">
            <a:spLocks noGrp="1"/>
          </p:cNvSpPr>
          <p:nvPr>
            <p:ph type="sldNum" sz="quarter" idx="3"/>
          </p:nvPr>
        </p:nvSpPr>
        <p:spPr>
          <a:xfrm>
            <a:off x="3850438" y="9428581"/>
            <a:ext cx="2945659" cy="498059"/>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BC7BB97-13EE-416B-BE37-04ACAA3BB436}" type="slidenum">
              <a:t>‹#›</a:t>
            </a:fld>
            <a:endParaRPr lang="cs-CZ"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294001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5E0B8268-3375-4DEC-AF12-8D418B5F8B6A}"/>
              </a:ext>
            </a:extLst>
          </p:cNvPr>
          <p:cNvSpPr txBox="1">
            <a:spLocks noGrp="1"/>
          </p:cNvSpPr>
          <p:nvPr>
            <p:ph type="hdr" sz="quarter"/>
          </p:nvPr>
        </p:nvSpPr>
        <p:spPr>
          <a:xfrm>
            <a:off x="0" y="3"/>
            <a:ext cx="2945659" cy="498059"/>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cs-CZ" sz="1200" b="0" i="0" u="none" strike="noStrike" kern="1200" cap="none" spc="0" baseline="0">
                <a:solidFill>
                  <a:srgbClr val="000000"/>
                </a:solidFill>
                <a:uFillTx/>
                <a:latin typeface="Calibri"/>
              </a:defRPr>
            </a:lvl1pPr>
          </a:lstStyle>
          <a:p>
            <a:pPr lvl="0"/>
            <a:endParaRPr lang="cs-CZ"/>
          </a:p>
        </p:txBody>
      </p:sp>
      <p:sp>
        <p:nvSpPr>
          <p:cNvPr id="3" name="Zástupný symbol pro datum 2">
            <a:extLst>
              <a:ext uri="{FF2B5EF4-FFF2-40B4-BE49-F238E27FC236}">
                <a16:creationId xmlns:a16="http://schemas.microsoft.com/office/drawing/2014/main" id="{1D668068-4FBF-4F60-9655-6B37F3A03DB1}"/>
              </a:ext>
            </a:extLst>
          </p:cNvPr>
          <p:cNvSpPr txBox="1">
            <a:spLocks noGrp="1"/>
          </p:cNvSpPr>
          <p:nvPr>
            <p:ph type="dt" idx="1"/>
          </p:nvPr>
        </p:nvSpPr>
        <p:spPr>
          <a:xfrm>
            <a:off x="3850438" y="3"/>
            <a:ext cx="2945659" cy="498059"/>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cs-CZ" sz="1200" b="0" i="0" u="none" strike="noStrike" kern="1200" cap="none" spc="0" baseline="0">
                <a:solidFill>
                  <a:srgbClr val="000000"/>
                </a:solidFill>
                <a:uFillTx/>
                <a:latin typeface="Calibri"/>
              </a:defRPr>
            </a:lvl1pPr>
          </a:lstStyle>
          <a:p>
            <a:pPr lvl="0"/>
            <a:fld id="{AF96730A-23BF-461A-8CFE-7326CD3AAC9D}" type="datetime1">
              <a:rPr lang="cs-CZ"/>
              <a:pPr lvl="0"/>
              <a:t>13.12.2022</a:t>
            </a:fld>
            <a:endParaRPr lang="cs-CZ"/>
          </a:p>
        </p:txBody>
      </p:sp>
      <p:sp>
        <p:nvSpPr>
          <p:cNvPr id="4" name="Zástupný symbol pro obrázek snímku 3">
            <a:extLst>
              <a:ext uri="{FF2B5EF4-FFF2-40B4-BE49-F238E27FC236}">
                <a16:creationId xmlns:a16="http://schemas.microsoft.com/office/drawing/2014/main" id="{A7F0563A-4E38-4453-9F27-197D5FA85964}"/>
              </a:ext>
            </a:extLst>
          </p:cNvPr>
          <p:cNvSpPr>
            <a:spLocks noGrp="1" noRot="1" noChangeAspect="1"/>
          </p:cNvSpPr>
          <p:nvPr>
            <p:ph type="sldImg" idx="2"/>
          </p:nvPr>
        </p:nvSpPr>
        <p:spPr>
          <a:xfrm>
            <a:off x="422275" y="1241425"/>
            <a:ext cx="5953125" cy="3349625"/>
          </a:xfrm>
          <a:prstGeom prst="rect">
            <a:avLst/>
          </a:prstGeom>
          <a:noFill/>
          <a:ln w="12701">
            <a:solidFill>
              <a:srgbClr val="000000"/>
            </a:solidFill>
            <a:prstDash val="solid"/>
          </a:ln>
        </p:spPr>
      </p:sp>
      <p:sp>
        <p:nvSpPr>
          <p:cNvPr id="5" name="Zástupný symbol pro poznámky 4">
            <a:extLst>
              <a:ext uri="{FF2B5EF4-FFF2-40B4-BE49-F238E27FC236}">
                <a16:creationId xmlns:a16="http://schemas.microsoft.com/office/drawing/2014/main" id="{36B624ED-5FB9-4123-8BB8-39F736073EED}"/>
              </a:ext>
            </a:extLst>
          </p:cNvPr>
          <p:cNvSpPr txBox="1">
            <a:spLocks noGrp="1"/>
          </p:cNvSpPr>
          <p:nvPr>
            <p:ph type="body" sz="quarter" idx="3"/>
          </p:nvPr>
        </p:nvSpPr>
        <p:spPr>
          <a:xfrm>
            <a:off x="679768" y="4777194"/>
            <a:ext cx="5438140" cy="3908615"/>
          </a:xfrm>
          <a:prstGeom prst="rect">
            <a:avLst/>
          </a:prstGeom>
          <a:noFill/>
          <a:ln>
            <a:noFill/>
          </a:ln>
        </p:spPr>
        <p:txBody>
          <a:bodyPr vert="horz" wrap="square" lIns="91440" tIns="45720" rIns="91440" bIns="45720" anchor="t" anchorCtr="0" compatLnSpc="1">
            <a:noAutofit/>
          </a:bodyPr>
          <a:lstStyle/>
          <a:p>
            <a:pPr lvl="0"/>
            <a:r>
              <a:rPr lang="cs-CZ"/>
              <a:t>Kliknutím můžete upravit styl předlohy textů.</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a:extLst>
              <a:ext uri="{FF2B5EF4-FFF2-40B4-BE49-F238E27FC236}">
                <a16:creationId xmlns:a16="http://schemas.microsoft.com/office/drawing/2014/main" id="{5AEAFF8D-CFF9-4BA3-8AC9-0B4561F34ECF}"/>
              </a:ext>
            </a:extLst>
          </p:cNvPr>
          <p:cNvSpPr txBox="1">
            <a:spLocks noGrp="1"/>
          </p:cNvSpPr>
          <p:nvPr>
            <p:ph type="ftr" sz="quarter" idx="4"/>
          </p:nvPr>
        </p:nvSpPr>
        <p:spPr>
          <a:xfrm>
            <a:off x="0" y="9428581"/>
            <a:ext cx="2945659" cy="498059"/>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cs-CZ" sz="1200" b="0" i="0" u="none" strike="noStrike" kern="1200" cap="none" spc="0" baseline="0">
                <a:solidFill>
                  <a:srgbClr val="000000"/>
                </a:solidFill>
                <a:uFillTx/>
                <a:latin typeface="Calibri"/>
              </a:defRPr>
            </a:lvl1pPr>
          </a:lstStyle>
          <a:p>
            <a:pPr lvl="0"/>
            <a:endParaRPr lang="cs-CZ"/>
          </a:p>
        </p:txBody>
      </p:sp>
      <p:sp>
        <p:nvSpPr>
          <p:cNvPr id="7" name="Zástupný symbol pro číslo snímku 6">
            <a:extLst>
              <a:ext uri="{FF2B5EF4-FFF2-40B4-BE49-F238E27FC236}">
                <a16:creationId xmlns:a16="http://schemas.microsoft.com/office/drawing/2014/main" id="{0943C316-ADCA-4E94-ACF0-22ECCE32C176}"/>
              </a:ext>
            </a:extLst>
          </p:cNvPr>
          <p:cNvSpPr txBox="1">
            <a:spLocks noGrp="1"/>
          </p:cNvSpPr>
          <p:nvPr>
            <p:ph type="sldNum" sz="quarter" idx="5"/>
          </p:nvPr>
        </p:nvSpPr>
        <p:spPr>
          <a:xfrm>
            <a:off x="3850438" y="9428581"/>
            <a:ext cx="2945659" cy="498059"/>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cs-CZ" sz="1200" b="0" i="0" u="none" strike="noStrike" kern="1200" cap="none" spc="0" baseline="0">
                <a:solidFill>
                  <a:srgbClr val="000000"/>
                </a:solidFill>
                <a:uFillTx/>
                <a:latin typeface="Calibri"/>
              </a:defRPr>
            </a:lvl1pPr>
          </a:lstStyle>
          <a:p>
            <a:pPr lvl="0"/>
            <a:fld id="{4CE9974D-75D2-4424-8F54-CF951E2BD7FC}" type="slidenum">
              <a:t>‹#›</a:t>
            </a:fld>
            <a:endParaRPr lang="cs-CZ"/>
          </a:p>
        </p:txBody>
      </p:sp>
    </p:spTree>
    <p:extLst>
      <p:ext uri="{BB962C8B-B14F-4D97-AF65-F5344CB8AC3E}">
        <p14:creationId xmlns:p14="http://schemas.microsoft.com/office/powerpoint/2010/main" val="2858308064"/>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cs-CZ"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cs-CZ"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cs-CZ"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cs-CZ"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cs-CZ"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pPr lvl="0"/>
            <a:fld id="{4CE9974D-75D2-4424-8F54-CF951E2BD7FC}" type="slidenum">
              <a:rPr lang="cs-CZ" smtClean="0"/>
              <a:t>1</a:t>
            </a:fld>
            <a:endParaRPr lang="cs-CZ"/>
          </a:p>
        </p:txBody>
      </p:sp>
    </p:spTree>
    <p:extLst>
      <p:ext uri="{BB962C8B-B14F-4D97-AF65-F5344CB8AC3E}">
        <p14:creationId xmlns:p14="http://schemas.microsoft.com/office/powerpoint/2010/main" val="3120845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pPr lvl="0"/>
            <a:fld id="{4CE9974D-75D2-4424-8F54-CF951E2BD7FC}" type="slidenum">
              <a:rPr lang="cs-CZ" smtClean="0"/>
              <a:t>2</a:t>
            </a:fld>
            <a:endParaRPr lang="cs-CZ"/>
          </a:p>
        </p:txBody>
      </p:sp>
    </p:spTree>
    <p:extLst>
      <p:ext uri="{BB962C8B-B14F-4D97-AF65-F5344CB8AC3E}">
        <p14:creationId xmlns:p14="http://schemas.microsoft.com/office/powerpoint/2010/main" val="2748733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E9974D-75D2-4424-8F54-CF951E2BD7FC}" type="slidenum">
              <a:rPr kumimoji="0" lang="cs-CZ"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cs-CZ"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748733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pPr lvl="0"/>
            <a:fld id="{4CE9974D-75D2-4424-8F54-CF951E2BD7FC}" type="slidenum">
              <a:rPr lang="cs-CZ" smtClean="0"/>
              <a:t>4</a:t>
            </a:fld>
            <a:endParaRPr lang="cs-CZ"/>
          </a:p>
        </p:txBody>
      </p:sp>
    </p:spTree>
    <p:extLst>
      <p:ext uri="{BB962C8B-B14F-4D97-AF65-F5344CB8AC3E}">
        <p14:creationId xmlns:p14="http://schemas.microsoft.com/office/powerpoint/2010/main" val="3911348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pPr lvl="0"/>
            <a:fld id="{4CE9974D-75D2-4424-8F54-CF951E2BD7FC}" type="slidenum">
              <a:rPr lang="cs-CZ" smtClean="0"/>
              <a:t>5</a:t>
            </a:fld>
            <a:endParaRPr lang="cs-CZ"/>
          </a:p>
        </p:txBody>
      </p:sp>
    </p:spTree>
    <p:extLst>
      <p:ext uri="{BB962C8B-B14F-4D97-AF65-F5344CB8AC3E}">
        <p14:creationId xmlns:p14="http://schemas.microsoft.com/office/powerpoint/2010/main" val="2096452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pPr lvl="0"/>
            <a:fld id="{4CE9974D-75D2-4424-8F54-CF951E2BD7FC}" type="slidenum">
              <a:rPr lang="cs-CZ" smtClean="0"/>
              <a:t>7</a:t>
            </a:fld>
            <a:endParaRPr lang="cs-CZ"/>
          </a:p>
        </p:txBody>
      </p:sp>
    </p:spTree>
    <p:extLst>
      <p:ext uri="{BB962C8B-B14F-4D97-AF65-F5344CB8AC3E}">
        <p14:creationId xmlns:p14="http://schemas.microsoft.com/office/powerpoint/2010/main" val="2748733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pPr lvl="0"/>
            <a:fld id="{4CE9974D-75D2-4424-8F54-CF951E2BD7FC}" type="slidenum">
              <a:rPr lang="cs-CZ" smtClean="0"/>
              <a:t>8</a:t>
            </a:fld>
            <a:endParaRPr lang="cs-CZ"/>
          </a:p>
        </p:txBody>
      </p:sp>
    </p:spTree>
    <p:extLst>
      <p:ext uri="{BB962C8B-B14F-4D97-AF65-F5344CB8AC3E}">
        <p14:creationId xmlns:p14="http://schemas.microsoft.com/office/powerpoint/2010/main" val="2726556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lvl="0"/>
            <a:fld id="{4CE9974D-75D2-4424-8F54-CF951E2BD7FC}" type="slidenum">
              <a:rPr lang="cs-CZ" smtClean="0"/>
              <a:t>10</a:t>
            </a:fld>
            <a:endParaRPr lang="cs-CZ"/>
          </a:p>
        </p:txBody>
      </p:sp>
    </p:spTree>
    <p:extLst>
      <p:ext uri="{BB962C8B-B14F-4D97-AF65-F5344CB8AC3E}">
        <p14:creationId xmlns:p14="http://schemas.microsoft.com/office/powerpoint/2010/main" val="3728809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pPr lvl="0"/>
            <a:fld id="{4CE9974D-75D2-4424-8F54-CF951E2BD7FC}" type="slidenum">
              <a:rPr lang="cs-CZ" smtClean="0"/>
              <a:t>12</a:t>
            </a:fld>
            <a:endParaRPr lang="cs-CZ"/>
          </a:p>
        </p:txBody>
      </p:sp>
    </p:spTree>
    <p:extLst>
      <p:ext uri="{BB962C8B-B14F-4D97-AF65-F5344CB8AC3E}">
        <p14:creationId xmlns:p14="http://schemas.microsoft.com/office/powerpoint/2010/main" val="22320745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6.sv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hyperlink" Target="http://www.proinovace.cz/" TargetMode="External"/><Relationship Id="rId10" Type="http://schemas.openxmlformats.org/officeDocument/2006/relationships/image" Target="../media/image11.svg"/><Relationship Id="rId4" Type="http://schemas.openxmlformats.org/officeDocument/2006/relationships/hyperlink" Target="mailto:email@email.cz" TargetMode="External"/><Relationship Id="rId9"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6.sv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hyperlink" Target="http://www.proinovace.cz/" TargetMode="External"/><Relationship Id="rId10" Type="http://schemas.openxmlformats.org/officeDocument/2006/relationships/image" Target="../media/image11.svg"/><Relationship Id="rId4" Type="http://schemas.openxmlformats.org/officeDocument/2006/relationships/hyperlink" Target="mailto:email@email.cz" TargetMode="External"/><Relationship Id="rId9"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
    <p:spTree>
      <p:nvGrpSpPr>
        <p:cNvPr id="1" name=""/>
        <p:cNvGrpSpPr/>
        <p:nvPr/>
      </p:nvGrpSpPr>
      <p:grpSpPr>
        <a:xfrm>
          <a:off x="0" y="0"/>
          <a:ext cx="0" cy="0"/>
          <a:chOff x="0" y="0"/>
          <a:chExt cx="0" cy="0"/>
        </a:xfrm>
      </p:grpSpPr>
      <p:sp>
        <p:nvSpPr>
          <p:cNvPr id="3" name="Obdélník 6">
            <a:extLst>
              <a:ext uri="{FF2B5EF4-FFF2-40B4-BE49-F238E27FC236}">
                <a16:creationId xmlns:a16="http://schemas.microsoft.com/office/drawing/2014/main" id="{B3C44288-B262-4140-AB93-7428786F9B42}"/>
              </a:ext>
            </a:extLst>
          </p:cNvPr>
          <p:cNvSpPr/>
          <p:nvPr userDrawn="1"/>
        </p:nvSpPr>
        <p:spPr>
          <a:xfrm>
            <a:off x="254953" y="262789"/>
            <a:ext cx="11682100" cy="6332430"/>
          </a:xfrm>
          <a:prstGeom prst="rect">
            <a:avLst/>
          </a:prstGeom>
          <a:solidFill>
            <a:srgbClr val="005A7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1800" b="0" i="0" u="none" strike="noStrike" kern="1200" cap="none" spc="0" baseline="0">
              <a:solidFill>
                <a:srgbClr val="FFFFFF"/>
              </a:solidFill>
              <a:uFillTx/>
              <a:latin typeface="Arial"/>
            </a:endParaRPr>
          </a:p>
        </p:txBody>
      </p:sp>
      <p:pic>
        <p:nvPicPr>
          <p:cNvPr id="4" name="Obrázek 11">
            <a:extLst>
              <a:ext uri="{FF2B5EF4-FFF2-40B4-BE49-F238E27FC236}">
                <a16:creationId xmlns:a16="http://schemas.microsoft.com/office/drawing/2014/main" id="{12824F8E-B04A-4BFC-BFF6-39AF65496B02}"/>
              </a:ext>
            </a:extLst>
          </p:cNvPr>
          <p:cNvPicPr>
            <a:picLocks noChangeAspect="1"/>
          </p:cNvPicPr>
          <p:nvPr userDrawn="1"/>
        </p:nvPicPr>
        <p:blipFill>
          <a:blip r:embed="rId2"/>
          <a:stretch>
            <a:fillRect/>
          </a:stretch>
        </p:blipFill>
        <p:spPr>
          <a:xfrm>
            <a:off x="8256684" y="696379"/>
            <a:ext cx="3283829" cy="467944"/>
          </a:xfrm>
          <a:prstGeom prst="rect">
            <a:avLst/>
          </a:prstGeom>
          <a:noFill/>
          <a:ln cap="flat">
            <a:noFill/>
          </a:ln>
        </p:spPr>
      </p:pic>
      <p:sp>
        <p:nvSpPr>
          <p:cNvPr id="7" name="Zástupný text 6">
            <a:extLst>
              <a:ext uri="{FF2B5EF4-FFF2-40B4-BE49-F238E27FC236}">
                <a16:creationId xmlns:a16="http://schemas.microsoft.com/office/drawing/2014/main" id="{13B18E4D-A69F-40AF-903A-E22E724978BF}"/>
              </a:ext>
            </a:extLst>
          </p:cNvPr>
          <p:cNvSpPr>
            <a:spLocks noGrp="1"/>
          </p:cNvSpPr>
          <p:nvPr>
            <p:ph type="body" sz="quarter" idx="10" hasCustomPrompt="1"/>
          </p:nvPr>
        </p:nvSpPr>
        <p:spPr>
          <a:xfrm>
            <a:off x="838203" y="1795463"/>
            <a:ext cx="10464800" cy="2514600"/>
          </a:xfrm>
        </p:spPr>
        <p:txBody>
          <a:bodyPr>
            <a:normAutofit/>
          </a:bodyPr>
          <a:lstStyle>
            <a:lvl1pPr>
              <a:defRPr sz="4800" b="0">
                <a:solidFill>
                  <a:schemeClr val="bg1"/>
                </a:solidFill>
              </a:defRPr>
            </a:lvl1pPr>
            <a:lvl2pPr>
              <a:defRPr sz="1600" b="1">
                <a:solidFill>
                  <a:schemeClr val="bg1"/>
                </a:solidFill>
              </a:defRPr>
            </a:lvl2pPr>
            <a:lvl3pPr>
              <a:defRPr sz="1600" b="1">
                <a:solidFill>
                  <a:schemeClr val="bg1"/>
                </a:solidFill>
              </a:defRPr>
            </a:lvl3pPr>
            <a:lvl4pPr>
              <a:defRPr sz="1600" b="1">
                <a:solidFill>
                  <a:schemeClr val="bg1"/>
                </a:solidFill>
              </a:defRPr>
            </a:lvl4pPr>
            <a:lvl5pPr>
              <a:defRPr sz="1600" b="1">
                <a:solidFill>
                  <a:schemeClr val="bg1"/>
                </a:solidFill>
              </a:defRPr>
            </a:lvl5pPr>
          </a:lstStyle>
          <a:p>
            <a:pPr lvl="0"/>
            <a:r>
              <a:rPr lang="cs-CZ"/>
              <a:t>Název prezentace</a:t>
            </a:r>
          </a:p>
        </p:txBody>
      </p:sp>
      <p:sp>
        <p:nvSpPr>
          <p:cNvPr id="9" name="Zástupný text 8">
            <a:extLst>
              <a:ext uri="{FF2B5EF4-FFF2-40B4-BE49-F238E27FC236}">
                <a16:creationId xmlns:a16="http://schemas.microsoft.com/office/drawing/2014/main" id="{11173DE1-1EE3-47C4-B0B6-7D8A785CE762}"/>
              </a:ext>
            </a:extLst>
          </p:cNvPr>
          <p:cNvSpPr>
            <a:spLocks noGrp="1"/>
          </p:cNvSpPr>
          <p:nvPr>
            <p:ph type="body" sz="quarter" idx="11" hasCustomPrompt="1"/>
          </p:nvPr>
        </p:nvSpPr>
        <p:spPr>
          <a:xfrm>
            <a:off x="838200" y="3217863"/>
            <a:ext cx="10464800" cy="1092200"/>
          </a:xfrm>
        </p:spPr>
        <p:txBody>
          <a:bodyPr>
            <a:normAutofit/>
          </a:bodyPr>
          <a:lstStyle>
            <a:lvl1pPr>
              <a:defRPr sz="2400">
                <a:solidFill>
                  <a:schemeClr val="bg1"/>
                </a:solidFill>
              </a:defRPr>
            </a:lvl1pPr>
          </a:lstStyle>
          <a:p>
            <a:pPr lvl="0"/>
            <a:r>
              <a:rPr lang="cs-CZ"/>
              <a:t>Podtitul k dané prezentaci</a:t>
            </a:r>
          </a:p>
        </p:txBody>
      </p:sp>
    </p:spTree>
    <p:extLst>
      <p:ext uri="{BB962C8B-B14F-4D97-AF65-F5344CB8AC3E}">
        <p14:creationId xmlns:p14="http://schemas.microsoft.com/office/powerpoint/2010/main" val="55016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Úvodní snímek + steakholder">
    <p:spTree>
      <p:nvGrpSpPr>
        <p:cNvPr id="1" name=""/>
        <p:cNvGrpSpPr/>
        <p:nvPr/>
      </p:nvGrpSpPr>
      <p:grpSpPr>
        <a:xfrm>
          <a:off x="0" y="0"/>
          <a:ext cx="0" cy="0"/>
          <a:chOff x="0" y="0"/>
          <a:chExt cx="0" cy="0"/>
        </a:xfrm>
      </p:grpSpPr>
      <p:sp>
        <p:nvSpPr>
          <p:cNvPr id="3" name="Obdélník 6">
            <a:extLst>
              <a:ext uri="{FF2B5EF4-FFF2-40B4-BE49-F238E27FC236}">
                <a16:creationId xmlns:a16="http://schemas.microsoft.com/office/drawing/2014/main" id="{B3C44288-B262-4140-AB93-7428786F9B42}"/>
              </a:ext>
            </a:extLst>
          </p:cNvPr>
          <p:cNvSpPr/>
          <p:nvPr userDrawn="1"/>
        </p:nvSpPr>
        <p:spPr>
          <a:xfrm>
            <a:off x="254953" y="262789"/>
            <a:ext cx="11682100" cy="6332430"/>
          </a:xfrm>
          <a:prstGeom prst="rect">
            <a:avLst/>
          </a:prstGeom>
          <a:solidFill>
            <a:srgbClr val="005A7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1800" b="0" i="0" u="none" strike="noStrike" kern="1200" cap="none" spc="0" baseline="0">
              <a:solidFill>
                <a:srgbClr val="FFFFFF"/>
              </a:solidFill>
              <a:uFillTx/>
              <a:latin typeface="Arial"/>
            </a:endParaRPr>
          </a:p>
        </p:txBody>
      </p:sp>
      <p:pic>
        <p:nvPicPr>
          <p:cNvPr id="4" name="Obrázek 11">
            <a:extLst>
              <a:ext uri="{FF2B5EF4-FFF2-40B4-BE49-F238E27FC236}">
                <a16:creationId xmlns:a16="http://schemas.microsoft.com/office/drawing/2014/main" id="{12824F8E-B04A-4BFC-BFF6-39AF65496B02}"/>
              </a:ext>
            </a:extLst>
          </p:cNvPr>
          <p:cNvPicPr>
            <a:picLocks noChangeAspect="1"/>
          </p:cNvPicPr>
          <p:nvPr userDrawn="1"/>
        </p:nvPicPr>
        <p:blipFill>
          <a:blip r:embed="rId2"/>
          <a:stretch>
            <a:fillRect/>
          </a:stretch>
        </p:blipFill>
        <p:spPr>
          <a:xfrm>
            <a:off x="8256684" y="696379"/>
            <a:ext cx="3283829" cy="467944"/>
          </a:xfrm>
          <a:prstGeom prst="rect">
            <a:avLst/>
          </a:prstGeom>
          <a:noFill/>
          <a:ln cap="flat">
            <a:noFill/>
          </a:ln>
        </p:spPr>
      </p:pic>
      <p:pic>
        <p:nvPicPr>
          <p:cNvPr id="5" name="Obrázek 6">
            <a:extLst>
              <a:ext uri="{FF2B5EF4-FFF2-40B4-BE49-F238E27FC236}">
                <a16:creationId xmlns:a16="http://schemas.microsoft.com/office/drawing/2014/main" id="{27573A1D-342E-4A3F-82F1-A4BAFBEB9BC9}"/>
              </a:ext>
            </a:extLst>
          </p:cNvPr>
          <p:cNvPicPr>
            <a:picLocks noChangeAspect="1"/>
          </p:cNvPicPr>
          <p:nvPr userDrawn="1"/>
        </p:nvPicPr>
        <p:blipFill>
          <a:blip r:embed="rId3"/>
          <a:stretch>
            <a:fillRect/>
          </a:stretch>
        </p:blipFill>
        <p:spPr>
          <a:xfrm>
            <a:off x="838203" y="5526276"/>
            <a:ext cx="4869938" cy="684821"/>
          </a:xfrm>
          <a:prstGeom prst="rect">
            <a:avLst/>
          </a:prstGeom>
          <a:noFill/>
          <a:ln cap="flat">
            <a:noFill/>
          </a:ln>
        </p:spPr>
      </p:pic>
      <p:sp>
        <p:nvSpPr>
          <p:cNvPr id="7" name="Zástupný text 6">
            <a:extLst>
              <a:ext uri="{FF2B5EF4-FFF2-40B4-BE49-F238E27FC236}">
                <a16:creationId xmlns:a16="http://schemas.microsoft.com/office/drawing/2014/main" id="{13B18E4D-A69F-40AF-903A-E22E724978BF}"/>
              </a:ext>
            </a:extLst>
          </p:cNvPr>
          <p:cNvSpPr>
            <a:spLocks noGrp="1"/>
          </p:cNvSpPr>
          <p:nvPr>
            <p:ph type="body" sz="quarter" idx="10" hasCustomPrompt="1"/>
          </p:nvPr>
        </p:nvSpPr>
        <p:spPr>
          <a:xfrm>
            <a:off x="838203" y="1795463"/>
            <a:ext cx="10464800" cy="2514600"/>
          </a:xfrm>
        </p:spPr>
        <p:txBody>
          <a:bodyPr>
            <a:normAutofit/>
          </a:bodyPr>
          <a:lstStyle>
            <a:lvl1pPr>
              <a:defRPr sz="4800" b="0">
                <a:solidFill>
                  <a:schemeClr val="bg1"/>
                </a:solidFill>
              </a:defRPr>
            </a:lvl1pPr>
            <a:lvl2pPr>
              <a:defRPr sz="1600" b="1">
                <a:solidFill>
                  <a:schemeClr val="bg1"/>
                </a:solidFill>
              </a:defRPr>
            </a:lvl2pPr>
            <a:lvl3pPr>
              <a:defRPr sz="1600" b="1">
                <a:solidFill>
                  <a:schemeClr val="bg1"/>
                </a:solidFill>
              </a:defRPr>
            </a:lvl3pPr>
            <a:lvl4pPr>
              <a:defRPr sz="1600" b="1">
                <a:solidFill>
                  <a:schemeClr val="bg1"/>
                </a:solidFill>
              </a:defRPr>
            </a:lvl4pPr>
            <a:lvl5pPr>
              <a:defRPr sz="1600" b="1">
                <a:solidFill>
                  <a:schemeClr val="bg1"/>
                </a:solidFill>
              </a:defRPr>
            </a:lvl5pPr>
          </a:lstStyle>
          <a:p>
            <a:pPr lvl="0"/>
            <a:r>
              <a:rPr lang="cs-CZ"/>
              <a:t>Název prezentace</a:t>
            </a:r>
          </a:p>
        </p:txBody>
      </p:sp>
      <p:sp>
        <p:nvSpPr>
          <p:cNvPr id="9" name="Zástupný text 8">
            <a:extLst>
              <a:ext uri="{FF2B5EF4-FFF2-40B4-BE49-F238E27FC236}">
                <a16:creationId xmlns:a16="http://schemas.microsoft.com/office/drawing/2014/main" id="{11173DE1-1EE3-47C4-B0B6-7D8A785CE762}"/>
              </a:ext>
            </a:extLst>
          </p:cNvPr>
          <p:cNvSpPr>
            <a:spLocks noGrp="1"/>
          </p:cNvSpPr>
          <p:nvPr>
            <p:ph type="body" sz="quarter" idx="11" hasCustomPrompt="1"/>
          </p:nvPr>
        </p:nvSpPr>
        <p:spPr>
          <a:xfrm>
            <a:off x="838200" y="3217863"/>
            <a:ext cx="10464800" cy="1092200"/>
          </a:xfrm>
        </p:spPr>
        <p:txBody>
          <a:bodyPr>
            <a:normAutofit/>
          </a:bodyPr>
          <a:lstStyle>
            <a:lvl1pPr>
              <a:defRPr sz="2400">
                <a:solidFill>
                  <a:schemeClr val="bg1"/>
                </a:solidFill>
              </a:defRPr>
            </a:lvl1pPr>
          </a:lstStyle>
          <a:p>
            <a:pPr lvl="0"/>
            <a:r>
              <a:rPr lang="cs-CZ"/>
              <a:t>Podtitul k dané prezentaci</a:t>
            </a:r>
          </a:p>
        </p:txBody>
      </p:sp>
      <p:sp>
        <p:nvSpPr>
          <p:cNvPr id="13" name="Zástupný symbol obrázku 12">
            <a:extLst>
              <a:ext uri="{FF2B5EF4-FFF2-40B4-BE49-F238E27FC236}">
                <a16:creationId xmlns:a16="http://schemas.microsoft.com/office/drawing/2014/main" id="{C543CE79-CAB2-4FBD-BA6E-FCAEB994D3E9}"/>
              </a:ext>
            </a:extLst>
          </p:cNvPr>
          <p:cNvSpPr>
            <a:spLocks noGrp="1"/>
          </p:cNvSpPr>
          <p:nvPr>
            <p:ph type="pic" sz="quarter" idx="12" hasCustomPrompt="1"/>
          </p:nvPr>
        </p:nvSpPr>
        <p:spPr>
          <a:xfrm>
            <a:off x="4605337" y="573163"/>
            <a:ext cx="2981325" cy="714375"/>
          </a:xfrm>
        </p:spPr>
        <p:txBody>
          <a:bodyPr/>
          <a:lstStyle>
            <a:lvl1pPr>
              <a:defRPr>
                <a:solidFill>
                  <a:schemeClr val="bg1"/>
                </a:solidFill>
              </a:defRPr>
            </a:lvl1pPr>
          </a:lstStyle>
          <a:p>
            <a:r>
              <a:rPr lang="cs-CZ"/>
              <a:t>Logo stakeholdera</a:t>
            </a:r>
          </a:p>
        </p:txBody>
      </p:sp>
    </p:spTree>
    <p:extLst>
      <p:ext uri="{BB962C8B-B14F-4D97-AF65-F5344CB8AC3E}">
        <p14:creationId xmlns:p14="http://schemas.microsoft.com/office/powerpoint/2010/main" val="1695356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Záhlaví oddílu">
    <p:spTree>
      <p:nvGrpSpPr>
        <p:cNvPr id="1" name=""/>
        <p:cNvGrpSpPr/>
        <p:nvPr/>
      </p:nvGrpSpPr>
      <p:grpSpPr>
        <a:xfrm>
          <a:off x="0" y="0"/>
          <a:ext cx="0" cy="0"/>
          <a:chOff x="0" y="0"/>
          <a:chExt cx="0" cy="0"/>
        </a:xfrm>
      </p:grpSpPr>
      <p:sp>
        <p:nvSpPr>
          <p:cNvPr id="2" name="Obdélník 8">
            <a:extLst>
              <a:ext uri="{FF2B5EF4-FFF2-40B4-BE49-F238E27FC236}">
                <a16:creationId xmlns:a16="http://schemas.microsoft.com/office/drawing/2014/main" id="{44B2BD44-8B19-411A-903E-EF4C76F30F69}"/>
              </a:ext>
            </a:extLst>
          </p:cNvPr>
          <p:cNvSpPr/>
          <p:nvPr/>
        </p:nvSpPr>
        <p:spPr>
          <a:xfrm>
            <a:off x="254947" y="221289"/>
            <a:ext cx="11683051" cy="6332430"/>
          </a:xfrm>
          <a:prstGeom prst="rect">
            <a:avLst/>
          </a:prstGeom>
          <a:solidFill>
            <a:srgbClr val="F5F5F5"/>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1800" b="0" i="0" u="none" strike="noStrike" kern="1200" cap="none" spc="0" baseline="0">
              <a:solidFill>
                <a:srgbClr val="FFFFFF"/>
              </a:solidFill>
              <a:uFillTx/>
              <a:latin typeface="Arial"/>
            </a:endParaRPr>
          </a:p>
        </p:txBody>
      </p:sp>
      <p:sp>
        <p:nvSpPr>
          <p:cNvPr id="3" name="Obdélník 9">
            <a:extLst>
              <a:ext uri="{FF2B5EF4-FFF2-40B4-BE49-F238E27FC236}">
                <a16:creationId xmlns:a16="http://schemas.microsoft.com/office/drawing/2014/main" id="{3DAB89C2-48E5-4F8D-B325-DDF28F026CF1}"/>
              </a:ext>
            </a:extLst>
          </p:cNvPr>
          <p:cNvSpPr/>
          <p:nvPr/>
        </p:nvSpPr>
        <p:spPr>
          <a:xfrm>
            <a:off x="254953" y="262789"/>
            <a:ext cx="11682100" cy="1653097"/>
          </a:xfrm>
          <a:prstGeom prst="rect">
            <a:avLst/>
          </a:prstGeom>
          <a:solidFill>
            <a:srgbClr val="005A79"/>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1800" b="0" i="0" u="none" strike="noStrike" kern="1200" cap="none" spc="0" baseline="0">
              <a:solidFill>
                <a:srgbClr val="FFFFFF"/>
              </a:solidFill>
              <a:uFillTx/>
              <a:latin typeface="Arial"/>
            </a:endParaRPr>
          </a:p>
        </p:txBody>
      </p:sp>
      <p:sp>
        <p:nvSpPr>
          <p:cNvPr id="4" name="Nadpis 1">
            <a:extLst>
              <a:ext uri="{FF2B5EF4-FFF2-40B4-BE49-F238E27FC236}">
                <a16:creationId xmlns:a16="http://schemas.microsoft.com/office/drawing/2014/main" id="{3175EFE4-3145-496F-9013-883A23356A2D}"/>
              </a:ext>
            </a:extLst>
          </p:cNvPr>
          <p:cNvSpPr txBox="1">
            <a:spLocks noGrp="1"/>
          </p:cNvSpPr>
          <p:nvPr>
            <p:ph type="title"/>
          </p:nvPr>
        </p:nvSpPr>
        <p:spPr>
          <a:xfrm>
            <a:off x="521208" y="708887"/>
            <a:ext cx="9611084" cy="640080"/>
          </a:xfrm>
          <a:prstGeom prst="rect">
            <a:avLst/>
          </a:prstGeom>
        </p:spPr>
        <p:txBody>
          <a:bodyPr/>
          <a:lstStyle>
            <a:lvl1pPr>
              <a:defRPr sz="3600">
                <a:solidFill>
                  <a:srgbClr val="FFFFFF"/>
                </a:solidFill>
              </a:defRPr>
            </a:lvl1pPr>
          </a:lstStyle>
          <a:p>
            <a:pPr lvl="0"/>
            <a:r>
              <a:rPr lang="cs-CZ"/>
              <a:t>Kliknutím lze upravit styl.</a:t>
            </a:r>
          </a:p>
        </p:txBody>
      </p:sp>
      <p:sp>
        <p:nvSpPr>
          <p:cNvPr id="5" name="Zástupný symbol pro obsah 6">
            <a:extLst>
              <a:ext uri="{FF2B5EF4-FFF2-40B4-BE49-F238E27FC236}">
                <a16:creationId xmlns:a16="http://schemas.microsoft.com/office/drawing/2014/main" id="{F5F3AFFE-7328-4190-B121-BDF21FF7DC66}"/>
              </a:ext>
            </a:extLst>
          </p:cNvPr>
          <p:cNvSpPr txBox="1">
            <a:spLocks noGrp="1"/>
          </p:cNvSpPr>
          <p:nvPr>
            <p:ph idx="4294967295"/>
          </p:nvPr>
        </p:nvSpPr>
        <p:spPr>
          <a:xfrm>
            <a:off x="539496" y="2560320"/>
            <a:ext cx="9445752" cy="3117837"/>
          </a:xfrm>
        </p:spPr>
        <p:txBody>
          <a:bodyPr>
            <a:normAutofit/>
          </a:bodyPr>
          <a:lstStyle>
            <a:lvl1pPr>
              <a:defRPr sz="1600" b="1">
                <a:solidFill>
                  <a:srgbClr val="404040"/>
                </a:solidFill>
              </a:defRPr>
            </a:lvl1pPr>
            <a:lvl2pPr lvl="1">
              <a:defRPr sz="1600" b="1">
                <a:solidFill>
                  <a:srgbClr val="404040"/>
                </a:solidFill>
              </a:defRPr>
            </a:lvl2pPr>
            <a:lvl3pPr marL="0" lvl="2" indent="0">
              <a:lnSpc>
                <a:spcPct val="150000"/>
              </a:lnSpc>
              <a:spcBef>
                <a:spcPts val="1000"/>
              </a:spcBef>
              <a:buNone/>
              <a:defRPr sz="1600" b="1">
                <a:solidFill>
                  <a:srgbClr val="404040"/>
                </a:solidFill>
              </a:defRPr>
            </a:lvl3pPr>
            <a:lvl4pPr marL="0" lvl="3" indent="0">
              <a:lnSpc>
                <a:spcPct val="150000"/>
              </a:lnSpc>
              <a:spcBef>
                <a:spcPts val="1000"/>
              </a:spcBef>
              <a:buNone/>
              <a:defRPr sz="1600" b="1">
                <a:solidFill>
                  <a:srgbClr val="404040"/>
                </a:solidFill>
              </a:defRPr>
            </a:lvl4pPr>
            <a:lvl5pPr marL="0" lvl="4" indent="0">
              <a:lnSpc>
                <a:spcPct val="150000"/>
              </a:lnSpc>
              <a:spcBef>
                <a:spcPts val="1000"/>
              </a:spcBef>
              <a:buNone/>
              <a:defRPr sz="1600" b="1">
                <a:solidFill>
                  <a:srgbClr val="404040"/>
                </a:solidFill>
              </a:defRPr>
            </a:lvl5pPr>
          </a:lstStyle>
          <a:p>
            <a:pPr lvl="0"/>
            <a:r>
              <a:rPr lang="cs-CZ"/>
              <a:t>Po kliknutí můžete upravovat styly textu v předloze.</a:t>
            </a:r>
          </a:p>
        </p:txBody>
      </p:sp>
      <p:pic>
        <p:nvPicPr>
          <p:cNvPr id="7" name="Obrázek 3">
            <a:extLst>
              <a:ext uri="{FF2B5EF4-FFF2-40B4-BE49-F238E27FC236}">
                <a16:creationId xmlns:a16="http://schemas.microsoft.com/office/drawing/2014/main" id="{CB1C7E40-346C-4DC4-A367-07782637B4C2}"/>
              </a:ext>
            </a:extLst>
          </p:cNvPr>
          <p:cNvPicPr>
            <a:picLocks noChangeAspect="1"/>
          </p:cNvPicPr>
          <p:nvPr/>
        </p:nvPicPr>
        <p:blipFill>
          <a:blip r:embed="rId2"/>
          <a:stretch>
            <a:fillRect/>
          </a:stretch>
        </p:blipFill>
        <p:spPr>
          <a:xfrm>
            <a:off x="9861447" y="568137"/>
            <a:ext cx="1684123" cy="242864"/>
          </a:xfrm>
          <a:prstGeom prst="rect">
            <a:avLst/>
          </a:prstGeom>
          <a:noFill/>
          <a:ln cap="flat">
            <a:noFill/>
          </a:ln>
        </p:spPr>
      </p:pic>
    </p:spTree>
    <p:extLst>
      <p:ext uri="{BB962C8B-B14F-4D97-AF65-F5344CB8AC3E}">
        <p14:creationId xmlns:p14="http://schemas.microsoft.com/office/powerpoint/2010/main" val="1214619160"/>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2" name="Obdélník 8">
            <a:extLst>
              <a:ext uri="{FF2B5EF4-FFF2-40B4-BE49-F238E27FC236}">
                <a16:creationId xmlns:a16="http://schemas.microsoft.com/office/drawing/2014/main" id="{DC6DABFD-AA1B-4A62-9E41-23FE2FCE71C3}"/>
              </a:ext>
            </a:extLst>
          </p:cNvPr>
          <p:cNvSpPr/>
          <p:nvPr/>
        </p:nvSpPr>
        <p:spPr>
          <a:xfrm>
            <a:off x="256032" y="265176"/>
            <a:ext cx="11683051" cy="6332430"/>
          </a:xfrm>
          <a:prstGeom prst="rect">
            <a:avLst/>
          </a:prstGeom>
          <a:solidFill>
            <a:srgbClr val="F5F5F5"/>
          </a:solidFill>
          <a:ln cap="flat">
            <a:noFill/>
            <a:prstDash val="solid"/>
          </a:ln>
        </p:spPr>
        <p:txBody>
          <a:bodyPr vert="horz" wrap="square" lIns="91440" tIns="45720" rIns="91440" bIns="45720" anchor="b"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1800" b="0" i="0" u="none" strike="noStrike" kern="1200" cap="none" spc="0" baseline="0">
              <a:solidFill>
                <a:srgbClr val="FFFFFF"/>
              </a:solidFill>
              <a:uFillTx/>
              <a:latin typeface="Arial"/>
            </a:endParaRPr>
          </a:p>
        </p:txBody>
      </p:sp>
      <p:cxnSp>
        <p:nvCxnSpPr>
          <p:cNvPr id="3" name="Přímá spojnice 11">
            <a:extLst>
              <a:ext uri="{FF2B5EF4-FFF2-40B4-BE49-F238E27FC236}">
                <a16:creationId xmlns:a16="http://schemas.microsoft.com/office/drawing/2014/main" id="{C8737CCB-7190-4FF8-8231-A386F20E184E}"/>
              </a:ext>
            </a:extLst>
          </p:cNvPr>
          <p:cNvCxnSpPr/>
          <p:nvPr/>
        </p:nvCxnSpPr>
        <p:spPr>
          <a:xfrm>
            <a:off x="604436" y="1196391"/>
            <a:ext cx="10983133" cy="0"/>
          </a:xfrm>
          <a:prstGeom prst="straightConnector1">
            <a:avLst/>
          </a:prstGeom>
          <a:noFill/>
          <a:ln w="25402" cap="flat">
            <a:solidFill>
              <a:srgbClr val="41B4E6"/>
            </a:solidFill>
            <a:prstDash val="solid"/>
            <a:miter/>
          </a:ln>
        </p:spPr>
      </p:cxnSp>
      <p:sp>
        <p:nvSpPr>
          <p:cNvPr id="4" name="Nadpis 3">
            <a:extLst>
              <a:ext uri="{FF2B5EF4-FFF2-40B4-BE49-F238E27FC236}">
                <a16:creationId xmlns:a16="http://schemas.microsoft.com/office/drawing/2014/main" id="{1BCB708A-8D78-488D-B67C-5F1A9F95F714}"/>
              </a:ext>
            </a:extLst>
          </p:cNvPr>
          <p:cNvSpPr txBox="1">
            <a:spLocks noGrp="1"/>
          </p:cNvSpPr>
          <p:nvPr>
            <p:ph type="title"/>
          </p:nvPr>
        </p:nvSpPr>
        <p:spPr>
          <a:xfrm>
            <a:off x="521208" y="448056"/>
            <a:ext cx="7726862" cy="640080"/>
          </a:xfrm>
          <a:prstGeom prst="rect">
            <a:avLst/>
          </a:prstGeom>
        </p:spPr>
        <p:txBody>
          <a:bodyPr/>
          <a:lstStyle>
            <a:lvl1pPr>
              <a:defRPr>
                <a:solidFill>
                  <a:srgbClr val="3B3838"/>
                </a:solidFill>
              </a:defRPr>
            </a:lvl1pPr>
          </a:lstStyle>
          <a:p>
            <a:pPr lvl="0"/>
            <a:r>
              <a:rPr lang="cs-CZ"/>
              <a:t>Kliknutím lze upravit styl.</a:t>
            </a:r>
          </a:p>
        </p:txBody>
      </p:sp>
      <p:sp>
        <p:nvSpPr>
          <p:cNvPr id="5" name="Zástupný symbol pro obsah 2">
            <a:extLst>
              <a:ext uri="{FF2B5EF4-FFF2-40B4-BE49-F238E27FC236}">
                <a16:creationId xmlns:a16="http://schemas.microsoft.com/office/drawing/2014/main" id="{7279787E-15F7-4A11-9E49-A55D48A08669}"/>
              </a:ext>
            </a:extLst>
          </p:cNvPr>
          <p:cNvSpPr txBox="1">
            <a:spLocks noGrp="1"/>
          </p:cNvSpPr>
          <p:nvPr>
            <p:ph idx="4294967295"/>
          </p:nvPr>
        </p:nvSpPr>
        <p:spPr>
          <a:xfrm>
            <a:off x="539495" y="1435608"/>
            <a:ext cx="9692951" cy="4240160"/>
          </a:xfrm>
        </p:spPr>
        <p:txBody>
          <a:bodyPr/>
          <a:lstStyle>
            <a:lvl1pPr>
              <a:defRPr>
                <a:solidFill>
                  <a:srgbClr val="404040"/>
                </a:solidFill>
              </a:defRPr>
            </a:lvl1pPr>
            <a:lvl2pPr marL="228590" lvl="1" indent="-228590">
              <a:defRPr sz="1800" b="1">
                <a:solidFill>
                  <a:srgbClr val="404040"/>
                </a:solidFill>
              </a:defRPr>
            </a:lvl2pPr>
            <a:lvl3pPr marL="0" lvl="2" indent="0">
              <a:lnSpc>
                <a:spcPct val="150000"/>
              </a:lnSpc>
              <a:spcBef>
                <a:spcPts val="1000"/>
              </a:spcBef>
              <a:buNone/>
              <a:defRPr sz="1600" b="1">
                <a:solidFill>
                  <a:srgbClr val="404040"/>
                </a:solidFill>
              </a:defRPr>
            </a:lvl3pPr>
            <a:lvl4pPr marL="0" lvl="3" indent="0">
              <a:lnSpc>
                <a:spcPct val="150000"/>
              </a:lnSpc>
              <a:spcBef>
                <a:spcPts val="1000"/>
              </a:spcBef>
              <a:buNone/>
              <a:defRPr sz="1600">
                <a:solidFill>
                  <a:srgbClr val="404040"/>
                </a:solidFill>
              </a:defRPr>
            </a:lvl4pPr>
            <a:lvl5pPr marL="0" lvl="4" indent="0">
              <a:lnSpc>
                <a:spcPct val="150000"/>
              </a:lnSpc>
              <a:spcBef>
                <a:spcPts val="1000"/>
              </a:spcBef>
              <a:buNone/>
              <a:defRPr>
                <a:solidFill>
                  <a:srgbClr val="404040"/>
                </a:solidFill>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pic>
        <p:nvPicPr>
          <p:cNvPr id="7" name="Obrázek 14">
            <a:extLst>
              <a:ext uri="{FF2B5EF4-FFF2-40B4-BE49-F238E27FC236}">
                <a16:creationId xmlns:a16="http://schemas.microsoft.com/office/drawing/2014/main" id="{49B148FD-669F-4F59-9A1E-C8082871E242}"/>
              </a:ext>
            </a:extLst>
          </p:cNvPr>
          <p:cNvPicPr>
            <a:picLocks noChangeAspect="1"/>
          </p:cNvPicPr>
          <p:nvPr/>
        </p:nvPicPr>
        <p:blipFill>
          <a:blip r:embed="rId2"/>
          <a:stretch>
            <a:fillRect/>
          </a:stretch>
        </p:blipFill>
        <p:spPr>
          <a:xfrm>
            <a:off x="10232446" y="721370"/>
            <a:ext cx="1438351" cy="355665"/>
          </a:xfrm>
          <a:prstGeom prst="rect">
            <a:avLst/>
          </a:prstGeom>
          <a:noFill/>
          <a:ln cap="flat">
            <a:noFill/>
          </a:ln>
        </p:spPr>
      </p:pic>
    </p:spTree>
    <p:extLst>
      <p:ext uri="{BB962C8B-B14F-4D97-AF65-F5344CB8AC3E}">
        <p14:creationId xmlns:p14="http://schemas.microsoft.com/office/powerpoint/2010/main" val="333879535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Nadpis, obsah a objekt">
    <p:spTree>
      <p:nvGrpSpPr>
        <p:cNvPr id="1" name=""/>
        <p:cNvGrpSpPr/>
        <p:nvPr/>
      </p:nvGrpSpPr>
      <p:grpSpPr>
        <a:xfrm>
          <a:off x="0" y="0"/>
          <a:ext cx="0" cy="0"/>
          <a:chOff x="0" y="0"/>
          <a:chExt cx="0" cy="0"/>
        </a:xfrm>
      </p:grpSpPr>
      <p:sp>
        <p:nvSpPr>
          <p:cNvPr id="2" name="Obdélník 8">
            <a:extLst>
              <a:ext uri="{FF2B5EF4-FFF2-40B4-BE49-F238E27FC236}">
                <a16:creationId xmlns:a16="http://schemas.microsoft.com/office/drawing/2014/main" id="{DC6DABFD-AA1B-4A62-9E41-23FE2FCE71C3}"/>
              </a:ext>
            </a:extLst>
          </p:cNvPr>
          <p:cNvSpPr/>
          <p:nvPr userDrawn="1"/>
        </p:nvSpPr>
        <p:spPr>
          <a:xfrm>
            <a:off x="256032" y="265176"/>
            <a:ext cx="11683051" cy="6332430"/>
          </a:xfrm>
          <a:prstGeom prst="rect">
            <a:avLst/>
          </a:prstGeom>
          <a:solidFill>
            <a:srgbClr val="F5F5F5"/>
          </a:solidFill>
          <a:ln cap="flat">
            <a:noFill/>
            <a:prstDash val="solid"/>
          </a:ln>
        </p:spPr>
        <p:txBody>
          <a:bodyPr vert="horz" wrap="square" lIns="91440" tIns="45720" rIns="91440" bIns="45720" anchor="b"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1800" b="0" i="0" u="none" strike="noStrike" kern="1200" cap="none" spc="0" baseline="0">
              <a:solidFill>
                <a:srgbClr val="FFFFFF"/>
              </a:solidFill>
              <a:uFillTx/>
              <a:latin typeface="Arial"/>
            </a:endParaRPr>
          </a:p>
        </p:txBody>
      </p:sp>
      <p:cxnSp>
        <p:nvCxnSpPr>
          <p:cNvPr id="3" name="Přímá spojnice 11">
            <a:extLst>
              <a:ext uri="{FF2B5EF4-FFF2-40B4-BE49-F238E27FC236}">
                <a16:creationId xmlns:a16="http://schemas.microsoft.com/office/drawing/2014/main" id="{C8737CCB-7190-4FF8-8231-A386F20E184E}"/>
              </a:ext>
            </a:extLst>
          </p:cNvPr>
          <p:cNvCxnSpPr/>
          <p:nvPr userDrawn="1"/>
        </p:nvCxnSpPr>
        <p:spPr>
          <a:xfrm>
            <a:off x="604436" y="1196391"/>
            <a:ext cx="10983133" cy="0"/>
          </a:xfrm>
          <a:prstGeom prst="straightConnector1">
            <a:avLst/>
          </a:prstGeom>
          <a:noFill/>
          <a:ln w="25402" cap="flat">
            <a:solidFill>
              <a:srgbClr val="41B4E6"/>
            </a:solidFill>
            <a:prstDash val="solid"/>
            <a:miter/>
          </a:ln>
        </p:spPr>
      </p:cxnSp>
      <p:sp>
        <p:nvSpPr>
          <p:cNvPr id="4" name="Nadpis 3">
            <a:extLst>
              <a:ext uri="{FF2B5EF4-FFF2-40B4-BE49-F238E27FC236}">
                <a16:creationId xmlns:a16="http://schemas.microsoft.com/office/drawing/2014/main" id="{1BCB708A-8D78-488D-B67C-5F1A9F95F714}"/>
              </a:ext>
            </a:extLst>
          </p:cNvPr>
          <p:cNvSpPr txBox="1">
            <a:spLocks noGrp="1"/>
          </p:cNvSpPr>
          <p:nvPr>
            <p:ph type="title"/>
          </p:nvPr>
        </p:nvSpPr>
        <p:spPr>
          <a:xfrm>
            <a:off x="521208" y="448056"/>
            <a:ext cx="7726862" cy="640080"/>
          </a:xfrm>
          <a:prstGeom prst="rect">
            <a:avLst/>
          </a:prstGeom>
        </p:spPr>
        <p:txBody>
          <a:bodyPr/>
          <a:lstStyle>
            <a:lvl1pPr>
              <a:defRPr>
                <a:solidFill>
                  <a:srgbClr val="3B3838"/>
                </a:solidFill>
              </a:defRPr>
            </a:lvl1pPr>
          </a:lstStyle>
          <a:p>
            <a:pPr lvl="0"/>
            <a:r>
              <a:rPr lang="cs-CZ"/>
              <a:t>Kliknutím lze upravit styl.</a:t>
            </a:r>
          </a:p>
        </p:txBody>
      </p:sp>
      <p:sp>
        <p:nvSpPr>
          <p:cNvPr id="5" name="Zástupný symbol pro obsah 2">
            <a:extLst>
              <a:ext uri="{FF2B5EF4-FFF2-40B4-BE49-F238E27FC236}">
                <a16:creationId xmlns:a16="http://schemas.microsoft.com/office/drawing/2014/main" id="{7279787E-15F7-4A11-9E49-A55D48A08669}"/>
              </a:ext>
            </a:extLst>
          </p:cNvPr>
          <p:cNvSpPr txBox="1">
            <a:spLocks noGrp="1"/>
          </p:cNvSpPr>
          <p:nvPr>
            <p:ph idx="4294967295"/>
          </p:nvPr>
        </p:nvSpPr>
        <p:spPr>
          <a:xfrm>
            <a:off x="539496" y="1434978"/>
            <a:ext cx="4416552" cy="3978270"/>
          </a:xfrm>
        </p:spPr>
        <p:txBody>
          <a:bodyPr/>
          <a:lstStyle>
            <a:lvl1pPr>
              <a:defRPr>
                <a:solidFill>
                  <a:srgbClr val="404040"/>
                </a:solidFill>
              </a:defRPr>
            </a:lvl1pPr>
            <a:lvl2pPr marL="228590" lvl="1" indent="-228590">
              <a:defRPr sz="1800" b="1">
                <a:solidFill>
                  <a:srgbClr val="404040"/>
                </a:solidFill>
              </a:defRPr>
            </a:lvl2pPr>
            <a:lvl3pPr marL="0" lvl="2" indent="0">
              <a:lnSpc>
                <a:spcPct val="150000"/>
              </a:lnSpc>
              <a:spcBef>
                <a:spcPts val="1000"/>
              </a:spcBef>
              <a:buNone/>
              <a:defRPr sz="1600" b="1">
                <a:solidFill>
                  <a:srgbClr val="404040"/>
                </a:solidFill>
              </a:defRPr>
            </a:lvl3pPr>
            <a:lvl4pPr marL="0" lvl="3" indent="0">
              <a:lnSpc>
                <a:spcPct val="150000"/>
              </a:lnSpc>
              <a:spcBef>
                <a:spcPts val="1000"/>
              </a:spcBef>
              <a:buNone/>
              <a:defRPr sz="1600">
                <a:solidFill>
                  <a:srgbClr val="404040"/>
                </a:solidFill>
              </a:defRPr>
            </a:lvl4pPr>
            <a:lvl5pPr marL="0" lvl="4" indent="0">
              <a:lnSpc>
                <a:spcPct val="150000"/>
              </a:lnSpc>
              <a:spcBef>
                <a:spcPts val="1000"/>
              </a:spcBef>
              <a:buNone/>
              <a:defRPr>
                <a:solidFill>
                  <a:srgbClr val="404040"/>
                </a:solidFill>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obrázku 13">
            <a:extLst>
              <a:ext uri="{FF2B5EF4-FFF2-40B4-BE49-F238E27FC236}">
                <a16:creationId xmlns:a16="http://schemas.microsoft.com/office/drawing/2014/main" id="{E7E7DADD-7B09-4C16-9E05-8953923BD753}"/>
              </a:ext>
            </a:extLst>
          </p:cNvPr>
          <p:cNvSpPr txBox="1">
            <a:spLocks noGrp="1"/>
          </p:cNvSpPr>
          <p:nvPr>
            <p:ph type="pic" idx="4294967295"/>
          </p:nvPr>
        </p:nvSpPr>
        <p:spPr>
          <a:xfrm>
            <a:off x="5237161" y="1435095"/>
            <a:ext cx="6349995" cy="3978270"/>
          </a:xfrm>
          <a:solidFill>
            <a:srgbClr val="DEEBF7"/>
          </a:solidFill>
        </p:spPr>
        <p:txBody>
          <a:bodyPr/>
          <a:lstStyle>
            <a:lvl1pPr>
              <a:defRPr/>
            </a:lvl1pPr>
          </a:lstStyle>
          <a:p>
            <a:pPr lvl="0"/>
            <a:r>
              <a:rPr lang="cs-CZ"/>
              <a:t>Vložit obrázek</a:t>
            </a:r>
          </a:p>
        </p:txBody>
      </p:sp>
      <p:pic>
        <p:nvPicPr>
          <p:cNvPr id="7" name="Obrázek 14">
            <a:extLst>
              <a:ext uri="{FF2B5EF4-FFF2-40B4-BE49-F238E27FC236}">
                <a16:creationId xmlns:a16="http://schemas.microsoft.com/office/drawing/2014/main" id="{49B148FD-669F-4F59-9A1E-C8082871E242}"/>
              </a:ext>
            </a:extLst>
          </p:cNvPr>
          <p:cNvPicPr>
            <a:picLocks noChangeAspect="1"/>
          </p:cNvPicPr>
          <p:nvPr userDrawn="1"/>
        </p:nvPicPr>
        <p:blipFill>
          <a:blip r:embed="rId2"/>
          <a:stretch>
            <a:fillRect/>
          </a:stretch>
        </p:blipFill>
        <p:spPr>
          <a:xfrm>
            <a:off x="10232446" y="721370"/>
            <a:ext cx="1438351" cy="355665"/>
          </a:xfrm>
          <a:prstGeom prst="rect">
            <a:avLst/>
          </a:prstGeom>
          <a:noFill/>
          <a:ln cap="flat">
            <a:noFill/>
          </a:ln>
        </p:spPr>
      </p:pic>
    </p:spTree>
    <p:extLst>
      <p:ext uri="{BB962C8B-B14F-4D97-AF65-F5344CB8AC3E}">
        <p14:creationId xmlns:p14="http://schemas.microsoft.com/office/powerpoint/2010/main" val="400354566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Závěr">
    <p:spTree>
      <p:nvGrpSpPr>
        <p:cNvPr id="1" name=""/>
        <p:cNvGrpSpPr/>
        <p:nvPr/>
      </p:nvGrpSpPr>
      <p:grpSpPr>
        <a:xfrm>
          <a:off x="0" y="0"/>
          <a:ext cx="0" cy="0"/>
          <a:chOff x="0" y="0"/>
          <a:chExt cx="0" cy="0"/>
        </a:xfrm>
      </p:grpSpPr>
      <p:sp>
        <p:nvSpPr>
          <p:cNvPr id="2" name="Obdélník 8">
            <a:extLst>
              <a:ext uri="{FF2B5EF4-FFF2-40B4-BE49-F238E27FC236}">
                <a16:creationId xmlns:a16="http://schemas.microsoft.com/office/drawing/2014/main" id="{44B2BD44-8B19-411A-903E-EF4C76F30F69}"/>
              </a:ext>
            </a:extLst>
          </p:cNvPr>
          <p:cNvSpPr/>
          <p:nvPr/>
        </p:nvSpPr>
        <p:spPr>
          <a:xfrm>
            <a:off x="254953" y="262789"/>
            <a:ext cx="11683051" cy="6332430"/>
          </a:xfrm>
          <a:prstGeom prst="rect">
            <a:avLst/>
          </a:prstGeom>
          <a:solidFill>
            <a:srgbClr val="F5F5F5"/>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1800" b="0" i="0" u="none" strike="noStrike" kern="1200" cap="none" spc="0" baseline="0">
              <a:solidFill>
                <a:srgbClr val="FFFFFF"/>
              </a:solidFill>
              <a:uFillTx/>
              <a:latin typeface="Arial"/>
            </a:endParaRPr>
          </a:p>
        </p:txBody>
      </p:sp>
      <p:sp>
        <p:nvSpPr>
          <p:cNvPr id="14" name="Obdélník 9">
            <a:extLst>
              <a:ext uri="{FF2B5EF4-FFF2-40B4-BE49-F238E27FC236}">
                <a16:creationId xmlns:a16="http://schemas.microsoft.com/office/drawing/2014/main" id="{977C05FD-68F9-4F3D-8D35-5978EDD07774}"/>
              </a:ext>
            </a:extLst>
          </p:cNvPr>
          <p:cNvSpPr/>
          <p:nvPr userDrawn="1"/>
        </p:nvSpPr>
        <p:spPr>
          <a:xfrm>
            <a:off x="253995" y="262781"/>
            <a:ext cx="11683051" cy="2119675"/>
          </a:xfrm>
          <a:prstGeom prst="rect">
            <a:avLst/>
          </a:prstGeom>
          <a:solidFill>
            <a:srgbClr val="005A7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1800" b="0" i="0" u="none" strike="noStrike" kern="1200" cap="none" spc="0" baseline="0">
              <a:solidFill>
                <a:srgbClr val="FFFFFF"/>
              </a:solidFill>
              <a:uFillTx/>
              <a:latin typeface="Arial"/>
            </a:endParaRPr>
          </a:p>
        </p:txBody>
      </p:sp>
      <p:sp>
        <p:nvSpPr>
          <p:cNvPr id="15" name="Nadpis 1">
            <a:extLst>
              <a:ext uri="{FF2B5EF4-FFF2-40B4-BE49-F238E27FC236}">
                <a16:creationId xmlns:a16="http://schemas.microsoft.com/office/drawing/2014/main" id="{3E190D5B-608B-48A2-9720-D731F0DE5297}"/>
              </a:ext>
            </a:extLst>
          </p:cNvPr>
          <p:cNvSpPr txBox="1">
            <a:spLocks noGrp="1"/>
          </p:cNvSpPr>
          <p:nvPr>
            <p:ph type="title" hasCustomPrompt="1"/>
          </p:nvPr>
        </p:nvSpPr>
        <p:spPr>
          <a:xfrm>
            <a:off x="1785667" y="798022"/>
            <a:ext cx="9519642" cy="816533"/>
          </a:xfrm>
          <a:prstGeom prst="rect">
            <a:avLst/>
          </a:prstGeom>
        </p:spPr>
        <p:txBody>
          <a:bodyPr anchor="b">
            <a:noAutofit/>
          </a:bodyPr>
          <a:lstStyle>
            <a:lvl1pPr>
              <a:defRPr sz="2400" b="1">
                <a:solidFill>
                  <a:schemeClr val="bg1"/>
                </a:solidFill>
              </a:defRPr>
            </a:lvl1pPr>
          </a:lstStyle>
          <a:p>
            <a:pPr lvl="0"/>
            <a:r>
              <a:rPr lang="cs-CZ"/>
              <a:t>Děkuji vám za pozornost</a:t>
            </a:r>
          </a:p>
        </p:txBody>
      </p:sp>
      <p:pic>
        <p:nvPicPr>
          <p:cNvPr id="16" name="Grafický objekt 15">
            <a:extLst>
              <a:ext uri="{FF2B5EF4-FFF2-40B4-BE49-F238E27FC236}">
                <a16:creationId xmlns:a16="http://schemas.microsoft.com/office/drawing/2014/main" id="{039573AC-7146-4909-8EDE-1BC40333C1E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85517" y="855515"/>
            <a:ext cx="1028700" cy="1028700"/>
          </a:xfrm>
          <a:prstGeom prst="rect">
            <a:avLst/>
          </a:prstGeom>
        </p:spPr>
      </p:pic>
      <p:sp>
        <p:nvSpPr>
          <p:cNvPr id="17" name="Zástupný symbol pro obsah 6">
            <a:extLst>
              <a:ext uri="{FF2B5EF4-FFF2-40B4-BE49-F238E27FC236}">
                <a16:creationId xmlns:a16="http://schemas.microsoft.com/office/drawing/2014/main" id="{77DFA0DC-DEB8-43AF-8213-4F6BFD4DEE23}"/>
              </a:ext>
            </a:extLst>
          </p:cNvPr>
          <p:cNvSpPr txBox="1">
            <a:spLocks noGrp="1"/>
          </p:cNvSpPr>
          <p:nvPr>
            <p:ph idx="4294967295" hasCustomPrompt="1"/>
          </p:nvPr>
        </p:nvSpPr>
        <p:spPr>
          <a:xfrm>
            <a:off x="539496" y="3429000"/>
            <a:ext cx="8070248" cy="2176447"/>
          </a:xfrm>
        </p:spPr>
        <p:txBody>
          <a:bodyPr>
            <a:normAutofit/>
          </a:bodyPr>
          <a:lstStyle>
            <a:lvl1pPr marL="0" indent="0">
              <a:lnSpc>
                <a:spcPct val="150000"/>
              </a:lnSpc>
              <a:buFontTx/>
              <a:buNone/>
              <a:defRPr sz="1600" b="0">
                <a:solidFill>
                  <a:srgbClr val="404040"/>
                </a:solidFill>
              </a:defRPr>
            </a:lvl1pPr>
            <a:lvl2pPr lvl="1">
              <a:defRPr>
                <a:solidFill>
                  <a:srgbClr val="404040"/>
                </a:solidFill>
              </a:defRPr>
            </a:lvl2pPr>
            <a:lvl3pPr marL="0" lvl="2" indent="0">
              <a:lnSpc>
                <a:spcPct val="150000"/>
              </a:lnSpc>
              <a:spcBef>
                <a:spcPts val="1000"/>
              </a:spcBef>
              <a:buNone/>
              <a:defRPr>
                <a:solidFill>
                  <a:srgbClr val="404040"/>
                </a:solidFill>
              </a:defRPr>
            </a:lvl3pPr>
            <a:lvl4pPr marL="0" lvl="3" indent="0">
              <a:lnSpc>
                <a:spcPct val="150000"/>
              </a:lnSpc>
              <a:spcBef>
                <a:spcPts val="1000"/>
              </a:spcBef>
              <a:buNone/>
              <a:defRPr>
                <a:solidFill>
                  <a:srgbClr val="404040"/>
                </a:solidFill>
              </a:defRPr>
            </a:lvl4pPr>
            <a:lvl5pPr marL="0" lvl="4" indent="0">
              <a:lnSpc>
                <a:spcPct val="150000"/>
              </a:lnSpc>
              <a:spcBef>
                <a:spcPts val="1000"/>
              </a:spcBef>
              <a:buNone/>
              <a:defRPr>
                <a:solidFill>
                  <a:srgbClr val="404040"/>
                </a:solidFill>
              </a:defRPr>
            </a:lvl5pPr>
          </a:lstStyle>
          <a:p>
            <a:pPr lvl="0"/>
            <a:r>
              <a:rPr lang="cs-CZ" b="1"/>
              <a:t>Jméno Příjmení</a:t>
            </a:r>
          </a:p>
          <a:p>
            <a:pPr lvl="0"/>
            <a:r>
              <a:rPr lang="cs-CZ"/>
              <a:t>tel.: +420 123 456 789</a:t>
            </a:r>
            <a:br>
              <a:rPr lang="cs-CZ"/>
            </a:br>
            <a:r>
              <a:rPr lang="cs-CZ"/>
              <a:t>mobil: +420 789 456 123</a:t>
            </a:r>
            <a:br>
              <a:rPr lang="cs-CZ"/>
            </a:br>
            <a:r>
              <a:rPr lang="cs-CZ" err="1">
                <a:hlinkClick r:id="rId4"/>
              </a:rPr>
              <a:t>email@email.cz</a:t>
            </a:r>
            <a:br>
              <a:rPr lang="cs-CZ"/>
            </a:br>
            <a:r>
              <a:rPr lang="cs-CZ" err="1">
                <a:hlinkClick r:id="rId5"/>
              </a:rPr>
              <a:t>www.proinovace.cz</a:t>
            </a:r>
            <a:endParaRPr lang="cs-CZ"/>
          </a:p>
        </p:txBody>
      </p:sp>
      <p:grpSp>
        <p:nvGrpSpPr>
          <p:cNvPr id="19" name="Skupina 18">
            <a:extLst>
              <a:ext uri="{FF2B5EF4-FFF2-40B4-BE49-F238E27FC236}">
                <a16:creationId xmlns:a16="http://schemas.microsoft.com/office/drawing/2014/main" id="{8A5FFAA0-E2F5-4C09-A550-B10D8513DA72}"/>
              </a:ext>
            </a:extLst>
          </p:cNvPr>
          <p:cNvGrpSpPr/>
          <p:nvPr userDrawn="1"/>
        </p:nvGrpSpPr>
        <p:grpSpPr>
          <a:xfrm>
            <a:off x="4805982" y="5787961"/>
            <a:ext cx="5033039" cy="544034"/>
            <a:chOff x="6530083" y="710051"/>
            <a:chExt cx="4973838" cy="537635"/>
          </a:xfrm>
        </p:grpSpPr>
        <p:pic>
          <p:nvPicPr>
            <p:cNvPr id="20" name="Obrázek 19">
              <a:extLst>
                <a:ext uri="{FF2B5EF4-FFF2-40B4-BE49-F238E27FC236}">
                  <a16:creationId xmlns:a16="http://schemas.microsoft.com/office/drawing/2014/main" id="{35443419-2DCD-4C46-8EBC-68F6FDEBAB6A}"/>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995987" y="710051"/>
              <a:ext cx="1446581" cy="537635"/>
            </a:xfrm>
            <a:prstGeom prst="rect">
              <a:avLst/>
            </a:prstGeom>
          </p:spPr>
        </p:pic>
        <p:pic>
          <p:nvPicPr>
            <p:cNvPr id="21" name="Grafický objekt 20">
              <a:extLst>
                <a:ext uri="{FF2B5EF4-FFF2-40B4-BE49-F238E27FC236}">
                  <a16:creationId xmlns:a16="http://schemas.microsoft.com/office/drawing/2014/main" id="{E41CD0BB-0A5F-45F7-941E-288271D93879}"/>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6530083" y="719314"/>
              <a:ext cx="1194121" cy="528372"/>
            </a:xfrm>
            <a:prstGeom prst="rect">
              <a:avLst/>
            </a:prstGeom>
          </p:spPr>
        </p:pic>
        <p:pic>
          <p:nvPicPr>
            <p:cNvPr id="22" name="Grafický objekt 21">
              <a:extLst>
                <a:ext uri="{FF2B5EF4-FFF2-40B4-BE49-F238E27FC236}">
                  <a16:creationId xmlns:a16="http://schemas.microsoft.com/office/drawing/2014/main" id="{672AEE77-A4BC-48A6-9F10-7201D8761B07}"/>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9614530" y="795995"/>
              <a:ext cx="1889391" cy="451691"/>
            </a:xfrm>
            <a:prstGeom prst="rect">
              <a:avLst/>
            </a:prstGeom>
          </p:spPr>
        </p:pic>
      </p:grpSp>
      <p:pic>
        <p:nvPicPr>
          <p:cNvPr id="23" name="Grafický objekt 22">
            <a:extLst>
              <a:ext uri="{FF2B5EF4-FFF2-40B4-BE49-F238E27FC236}">
                <a16:creationId xmlns:a16="http://schemas.microsoft.com/office/drawing/2014/main" id="{0FBFEF05-95C5-4194-8CC5-7E3DA5F423BC}"/>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486152" y="5650990"/>
            <a:ext cx="3988523" cy="865434"/>
          </a:xfrm>
          <a:prstGeom prst="rect">
            <a:avLst/>
          </a:prstGeom>
        </p:spPr>
      </p:pic>
    </p:spTree>
    <p:extLst>
      <p:ext uri="{BB962C8B-B14F-4D97-AF65-F5344CB8AC3E}">
        <p14:creationId xmlns:p14="http://schemas.microsoft.com/office/powerpoint/2010/main" val="2391000272"/>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Závěr">
    <p:spTree>
      <p:nvGrpSpPr>
        <p:cNvPr id="1" name=""/>
        <p:cNvGrpSpPr/>
        <p:nvPr/>
      </p:nvGrpSpPr>
      <p:grpSpPr>
        <a:xfrm>
          <a:off x="0" y="0"/>
          <a:ext cx="0" cy="0"/>
          <a:chOff x="0" y="0"/>
          <a:chExt cx="0" cy="0"/>
        </a:xfrm>
      </p:grpSpPr>
      <p:sp>
        <p:nvSpPr>
          <p:cNvPr id="2" name="Obdélník 8">
            <a:extLst>
              <a:ext uri="{FF2B5EF4-FFF2-40B4-BE49-F238E27FC236}">
                <a16:creationId xmlns:a16="http://schemas.microsoft.com/office/drawing/2014/main" id="{44B2BD44-8B19-411A-903E-EF4C76F30F69}"/>
              </a:ext>
            </a:extLst>
          </p:cNvPr>
          <p:cNvSpPr/>
          <p:nvPr/>
        </p:nvSpPr>
        <p:spPr>
          <a:xfrm>
            <a:off x="254953" y="262789"/>
            <a:ext cx="11683051" cy="6332430"/>
          </a:xfrm>
          <a:prstGeom prst="rect">
            <a:avLst/>
          </a:prstGeom>
          <a:solidFill>
            <a:srgbClr val="F5F5F5"/>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1800" b="0" i="0" u="none" strike="noStrike" kern="1200" cap="none" spc="0" baseline="0">
              <a:solidFill>
                <a:srgbClr val="FFFFFF"/>
              </a:solidFill>
              <a:uFillTx/>
              <a:latin typeface="Arial"/>
            </a:endParaRPr>
          </a:p>
        </p:txBody>
      </p:sp>
      <p:sp>
        <p:nvSpPr>
          <p:cNvPr id="14" name="Obdélník 9">
            <a:extLst>
              <a:ext uri="{FF2B5EF4-FFF2-40B4-BE49-F238E27FC236}">
                <a16:creationId xmlns:a16="http://schemas.microsoft.com/office/drawing/2014/main" id="{977C05FD-68F9-4F3D-8D35-5978EDD07774}"/>
              </a:ext>
            </a:extLst>
          </p:cNvPr>
          <p:cNvSpPr/>
          <p:nvPr userDrawn="1"/>
        </p:nvSpPr>
        <p:spPr>
          <a:xfrm>
            <a:off x="253995" y="262781"/>
            <a:ext cx="11683051" cy="2119675"/>
          </a:xfrm>
          <a:prstGeom prst="rect">
            <a:avLst/>
          </a:prstGeom>
          <a:solidFill>
            <a:srgbClr val="005A78"/>
          </a:solidFill>
          <a:ln cap="flat">
            <a:noFill/>
            <a:prstDash val="solid"/>
          </a:ln>
        </p:spPr>
        <p:txBody>
          <a:bodyPr vert="horz" wrap="square" lIns="91440" tIns="45720" rIns="91440" bIns="45720" anchor="b"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1800" b="0" i="0" u="none" strike="noStrike" kern="1200" cap="none" spc="0" baseline="0">
              <a:solidFill>
                <a:srgbClr val="FFFFFF"/>
              </a:solidFill>
              <a:uFillTx/>
              <a:latin typeface="Arial"/>
            </a:endParaRPr>
          </a:p>
        </p:txBody>
      </p:sp>
      <p:sp>
        <p:nvSpPr>
          <p:cNvPr id="15" name="Nadpis 1">
            <a:extLst>
              <a:ext uri="{FF2B5EF4-FFF2-40B4-BE49-F238E27FC236}">
                <a16:creationId xmlns:a16="http://schemas.microsoft.com/office/drawing/2014/main" id="{3E190D5B-608B-48A2-9720-D731F0DE5297}"/>
              </a:ext>
            </a:extLst>
          </p:cNvPr>
          <p:cNvSpPr txBox="1">
            <a:spLocks noGrp="1"/>
          </p:cNvSpPr>
          <p:nvPr>
            <p:ph type="title" hasCustomPrompt="1"/>
          </p:nvPr>
        </p:nvSpPr>
        <p:spPr>
          <a:xfrm>
            <a:off x="1785667" y="798022"/>
            <a:ext cx="9519642" cy="816533"/>
          </a:xfrm>
          <a:prstGeom prst="rect">
            <a:avLst/>
          </a:prstGeom>
        </p:spPr>
        <p:txBody>
          <a:bodyPr anchor="b">
            <a:noAutofit/>
          </a:bodyPr>
          <a:lstStyle>
            <a:lvl1pPr>
              <a:defRPr sz="2400" b="1">
                <a:solidFill>
                  <a:schemeClr val="bg1"/>
                </a:solidFill>
              </a:defRPr>
            </a:lvl1pPr>
          </a:lstStyle>
          <a:p>
            <a:pPr lvl="0"/>
            <a:r>
              <a:rPr lang="cs-CZ"/>
              <a:t>Děkuji vám za pozornost</a:t>
            </a:r>
          </a:p>
        </p:txBody>
      </p:sp>
      <p:pic>
        <p:nvPicPr>
          <p:cNvPr id="16" name="Grafický objekt 15">
            <a:extLst>
              <a:ext uri="{FF2B5EF4-FFF2-40B4-BE49-F238E27FC236}">
                <a16:creationId xmlns:a16="http://schemas.microsoft.com/office/drawing/2014/main" id="{039573AC-7146-4909-8EDE-1BC40333C1E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85517" y="855515"/>
            <a:ext cx="1028700" cy="1028700"/>
          </a:xfrm>
          <a:prstGeom prst="rect">
            <a:avLst/>
          </a:prstGeom>
        </p:spPr>
      </p:pic>
      <p:sp>
        <p:nvSpPr>
          <p:cNvPr id="17" name="Zástupný symbol pro obsah 6">
            <a:extLst>
              <a:ext uri="{FF2B5EF4-FFF2-40B4-BE49-F238E27FC236}">
                <a16:creationId xmlns:a16="http://schemas.microsoft.com/office/drawing/2014/main" id="{77DFA0DC-DEB8-43AF-8213-4F6BFD4DEE23}"/>
              </a:ext>
            </a:extLst>
          </p:cNvPr>
          <p:cNvSpPr txBox="1">
            <a:spLocks noGrp="1"/>
          </p:cNvSpPr>
          <p:nvPr>
            <p:ph idx="4294967295" hasCustomPrompt="1"/>
          </p:nvPr>
        </p:nvSpPr>
        <p:spPr>
          <a:xfrm>
            <a:off x="539496" y="3429000"/>
            <a:ext cx="8070248" cy="2176447"/>
          </a:xfrm>
        </p:spPr>
        <p:txBody>
          <a:bodyPr>
            <a:normAutofit/>
          </a:bodyPr>
          <a:lstStyle>
            <a:lvl1pPr marL="0" indent="0">
              <a:lnSpc>
                <a:spcPct val="150000"/>
              </a:lnSpc>
              <a:buFontTx/>
              <a:buNone/>
              <a:defRPr sz="1600" b="0">
                <a:solidFill>
                  <a:srgbClr val="404040"/>
                </a:solidFill>
              </a:defRPr>
            </a:lvl1pPr>
            <a:lvl2pPr lvl="1">
              <a:defRPr>
                <a:solidFill>
                  <a:srgbClr val="404040"/>
                </a:solidFill>
              </a:defRPr>
            </a:lvl2pPr>
            <a:lvl3pPr marL="0" lvl="2" indent="0">
              <a:lnSpc>
                <a:spcPct val="150000"/>
              </a:lnSpc>
              <a:spcBef>
                <a:spcPts val="1000"/>
              </a:spcBef>
              <a:buNone/>
              <a:defRPr>
                <a:solidFill>
                  <a:srgbClr val="404040"/>
                </a:solidFill>
              </a:defRPr>
            </a:lvl3pPr>
            <a:lvl4pPr marL="0" lvl="3" indent="0">
              <a:lnSpc>
                <a:spcPct val="150000"/>
              </a:lnSpc>
              <a:spcBef>
                <a:spcPts val="1000"/>
              </a:spcBef>
              <a:buNone/>
              <a:defRPr>
                <a:solidFill>
                  <a:srgbClr val="404040"/>
                </a:solidFill>
              </a:defRPr>
            </a:lvl4pPr>
            <a:lvl5pPr marL="0" lvl="4" indent="0">
              <a:lnSpc>
                <a:spcPct val="150000"/>
              </a:lnSpc>
              <a:spcBef>
                <a:spcPts val="1000"/>
              </a:spcBef>
              <a:buNone/>
              <a:defRPr>
                <a:solidFill>
                  <a:srgbClr val="404040"/>
                </a:solidFill>
              </a:defRPr>
            </a:lvl5pPr>
          </a:lstStyle>
          <a:p>
            <a:pPr lvl="0"/>
            <a:r>
              <a:rPr lang="cs-CZ" b="1"/>
              <a:t>Jméno Příjmení</a:t>
            </a:r>
          </a:p>
          <a:p>
            <a:pPr lvl="0"/>
            <a:r>
              <a:rPr lang="cs-CZ"/>
              <a:t>tel.: +420 123 456 789</a:t>
            </a:r>
            <a:br>
              <a:rPr lang="cs-CZ"/>
            </a:br>
            <a:r>
              <a:rPr lang="cs-CZ"/>
              <a:t>mobil: +420 789 456 123</a:t>
            </a:r>
            <a:br>
              <a:rPr lang="cs-CZ"/>
            </a:br>
            <a:r>
              <a:rPr lang="cs-CZ" err="1">
                <a:hlinkClick r:id="rId4"/>
              </a:rPr>
              <a:t>email@email.cz</a:t>
            </a:r>
            <a:br>
              <a:rPr lang="cs-CZ"/>
            </a:br>
            <a:r>
              <a:rPr lang="cs-CZ" err="1">
                <a:hlinkClick r:id="rId5"/>
              </a:rPr>
              <a:t>www.proinovace.cz</a:t>
            </a:r>
            <a:endParaRPr lang="cs-CZ"/>
          </a:p>
        </p:txBody>
      </p:sp>
      <p:pic>
        <p:nvPicPr>
          <p:cNvPr id="13" name="Obrázek 12">
            <a:extLst>
              <a:ext uri="{FF2B5EF4-FFF2-40B4-BE49-F238E27FC236}">
                <a16:creationId xmlns:a16="http://schemas.microsoft.com/office/drawing/2014/main" id="{81BBBADE-6CD3-492B-A9A0-75BE944E451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468924" y="2649348"/>
            <a:ext cx="1463799" cy="544034"/>
          </a:xfrm>
          <a:prstGeom prst="rect">
            <a:avLst/>
          </a:prstGeom>
        </p:spPr>
      </p:pic>
      <p:pic>
        <p:nvPicPr>
          <p:cNvPr id="23" name="Grafický objekt 22">
            <a:extLst>
              <a:ext uri="{FF2B5EF4-FFF2-40B4-BE49-F238E27FC236}">
                <a16:creationId xmlns:a16="http://schemas.microsoft.com/office/drawing/2014/main" id="{33DCD177-CCB4-4EF5-A4ED-02E42B766DA6}"/>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21208" y="2649348"/>
            <a:ext cx="1208334" cy="534661"/>
          </a:xfrm>
          <a:prstGeom prst="rect">
            <a:avLst/>
          </a:prstGeom>
        </p:spPr>
      </p:pic>
      <p:pic>
        <p:nvPicPr>
          <p:cNvPr id="24" name="Grafický objekt 23">
            <a:extLst>
              <a:ext uri="{FF2B5EF4-FFF2-40B4-BE49-F238E27FC236}">
                <a16:creationId xmlns:a16="http://schemas.microsoft.com/office/drawing/2014/main" id="{4252CC24-9F72-46EB-963F-CFB6B0CCB353}"/>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6799594" y="2683458"/>
            <a:ext cx="1911879" cy="457067"/>
          </a:xfrm>
          <a:prstGeom prst="rect">
            <a:avLst/>
          </a:prstGeom>
        </p:spPr>
      </p:pic>
      <p:sp>
        <p:nvSpPr>
          <p:cNvPr id="25" name="Zástupný symbol obrázku 12">
            <a:extLst>
              <a:ext uri="{FF2B5EF4-FFF2-40B4-BE49-F238E27FC236}">
                <a16:creationId xmlns:a16="http://schemas.microsoft.com/office/drawing/2014/main" id="{8EE19B66-F2EE-4577-81AF-7237F59B119B}"/>
              </a:ext>
            </a:extLst>
          </p:cNvPr>
          <p:cNvSpPr>
            <a:spLocks noGrp="1"/>
          </p:cNvSpPr>
          <p:nvPr>
            <p:ph type="pic" sz="quarter" idx="12" hasCustomPrompt="1"/>
          </p:nvPr>
        </p:nvSpPr>
        <p:spPr>
          <a:xfrm>
            <a:off x="4320760" y="2556961"/>
            <a:ext cx="2235994" cy="714375"/>
          </a:xfrm>
        </p:spPr>
        <p:txBody>
          <a:bodyPr anchor="ctr">
            <a:normAutofit/>
          </a:bodyPr>
          <a:lstStyle>
            <a:lvl1pPr marL="0" indent="0" algn="ctr">
              <a:buNone/>
              <a:defRPr sz="1200">
                <a:solidFill>
                  <a:srgbClr val="005A78"/>
                </a:solidFill>
              </a:defRPr>
            </a:lvl1pPr>
          </a:lstStyle>
          <a:p>
            <a:r>
              <a:rPr lang="cs-CZ"/>
              <a:t>Logo stakeholdera</a:t>
            </a:r>
          </a:p>
        </p:txBody>
      </p:sp>
      <p:pic>
        <p:nvPicPr>
          <p:cNvPr id="19" name="Grafický objekt 18">
            <a:extLst>
              <a:ext uri="{FF2B5EF4-FFF2-40B4-BE49-F238E27FC236}">
                <a16:creationId xmlns:a16="http://schemas.microsoft.com/office/drawing/2014/main" id="{531DC6D4-171D-414E-BDE3-A7CE460565A6}"/>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486152" y="5650990"/>
            <a:ext cx="3988523" cy="865434"/>
          </a:xfrm>
          <a:prstGeom prst="rect">
            <a:avLst/>
          </a:prstGeom>
        </p:spPr>
      </p:pic>
    </p:spTree>
    <p:extLst>
      <p:ext uri="{BB962C8B-B14F-4D97-AF65-F5344CB8AC3E}">
        <p14:creationId xmlns:p14="http://schemas.microsoft.com/office/powerpoint/2010/main" val="221086591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Obdélník 6">
            <a:extLst>
              <a:ext uri="{FF2B5EF4-FFF2-40B4-BE49-F238E27FC236}">
                <a16:creationId xmlns:a16="http://schemas.microsoft.com/office/drawing/2014/main" id="{6F921FD8-B523-48DA-877D-58E1C0C84BE2}"/>
              </a:ext>
            </a:extLst>
          </p:cNvPr>
          <p:cNvSpPr/>
          <p:nvPr/>
        </p:nvSpPr>
        <p:spPr>
          <a:xfrm>
            <a:off x="256032" y="265176"/>
            <a:ext cx="11683051" cy="6332430"/>
          </a:xfrm>
          <a:prstGeom prst="rect">
            <a:avLst/>
          </a:prstGeom>
          <a:solidFill>
            <a:srgbClr val="F5F5F5"/>
          </a:solidFill>
          <a:ln cap="flat">
            <a:noFill/>
            <a:prstDash val="solid"/>
          </a:ln>
        </p:spPr>
        <p:txBody>
          <a:bodyPr vert="horz" wrap="square" lIns="91440" tIns="45720" rIns="91440" bIns="45720" anchor="b"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1800" b="0" i="0" u="none" strike="noStrike" kern="1200" cap="none" spc="0" baseline="0">
              <a:solidFill>
                <a:srgbClr val="FFFFFF"/>
              </a:solidFill>
              <a:uFillTx/>
              <a:latin typeface="Arial"/>
            </a:endParaRPr>
          </a:p>
        </p:txBody>
      </p:sp>
      <p:sp>
        <p:nvSpPr>
          <p:cNvPr id="4" name="Zástupný symbol pro text 2">
            <a:extLst>
              <a:ext uri="{FF2B5EF4-FFF2-40B4-BE49-F238E27FC236}">
                <a16:creationId xmlns:a16="http://schemas.microsoft.com/office/drawing/2014/main" id="{84592E66-0A97-4C9F-AE61-0E3FC06664A8}"/>
              </a:ext>
            </a:extLst>
          </p:cNvPr>
          <p:cNvSpPr txBox="1">
            <a:spLocks noGrp="1"/>
          </p:cNvSpPr>
          <p:nvPr>
            <p:ph type="body" idx="1"/>
          </p:nvPr>
        </p:nvSpPr>
        <p:spPr>
          <a:xfrm>
            <a:off x="539496" y="3429000"/>
            <a:ext cx="8070248" cy="2176442"/>
          </a:xfrm>
          <a:prstGeom prst="rect">
            <a:avLst/>
          </a:prstGeom>
          <a:noFill/>
          <a:ln>
            <a:noFill/>
          </a:ln>
        </p:spPr>
        <p:txBody>
          <a:bodyPr vert="horz" wrap="square" lIns="91440" tIns="45720" rIns="91440" bIns="45720" anchor="t" anchorCtr="0" compatLnSpc="1">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1" r:id="rId3"/>
    <p:sldLayoutId id="2147483650" r:id="rId4"/>
    <p:sldLayoutId id="2147483701" r:id="rId5"/>
    <p:sldLayoutId id="2147483654" r:id="rId6"/>
    <p:sldLayoutId id="2147483656" r:id="rId7"/>
  </p:sldLayoutIdLst>
  <p:txStyles>
    <p:titleStyle>
      <a:lvl1pPr marL="0" marR="0" lvl="0" indent="0" algn="l" defTabSz="914372" rtl="0" fontAlgn="auto" hangingPunct="1">
        <a:lnSpc>
          <a:spcPct val="100000"/>
        </a:lnSpc>
        <a:spcBef>
          <a:spcPts val="0"/>
        </a:spcBef>
        <a:spcAft>
          <a:spcPts val="0"/>
        </a:spcAft>
        <a:buNone/>
        <a:tabLst/>
        <a:defRPr lang="cs-CZ" sz="2800" b="0" i="0" u="none" strike="noStrike" kern="1200" cap="none" spc="0" baseline="0">
          <a:solidFill>
            <a:srgbClr val="000000"/>
          </a:solidFill>
          <a:uFillTx/>
          <a:latin typeface="Arial"/>
        </a:defRPr>
      </a:lvl1pPr>
    </p:titleStyle>
    <p:bodyStyle>
      <a:lvl1pPr marL="0" marR="0" lvl="0" indent="0" algn="l" defTabSz="914372" rtl="0" fontAlgn="auto" hangingPunct="1">
        <a:lnSpc>
          <a:spcPct val="150000"/>
        </a:lnSpc>
        <a:spcBef>
          <a:spcPts val="1000"/>
        </a:spcBef>
        <a:spcAft>
          <a:spcPts val="1200"/>
        </a:spcAft>
        <a:buNone/>
        <a:tabLst/>
        <a:defRPr lang="cs-CZ" sz="1200" b="0" i="0" u="none" strike="noStrike" kern="1200" cap="none" spc="0" baseline="0">
          <a:solidFill>
            <a:srgbClr val="000000"/>
          </a:solidFill>
          <a:uFillTx/>
          <a:latin typeface="Arial"/>
        </a:defRPr>
      </a:lvl1pPr>
      <a:lvl2pPr marL="0" marR="0" lvl="0" indent="0" algn="l" defTabSz="914372" rtl="0" fontAlgn="auto" hangingPunct="1">
        <a:lnSpc>
          <a:spcPct val="150000"/>
        </a:lnSpc>
        <a:spcBef>
          <a:spcPts val="1000"/>
        </a:spcBef>
        <a:spcAft>
          <a:spcPts val="1200"/>
        </a:spcAft>
        <a:buNone/>
        <a:tabLst/>
        <a:defRPr lang="cs-CZ" sz="1200" b="0" i="0" u="none" strike="noStrike" kern="1200" cap="none" spc="0" baseline="0">
          <a:solidFill>
            <a:srgbClr val="000000"/>
          </a:solidFill>
          <a:uFillTx/>
          <a:latin typeface="Arial"/>
        </a:defRPr>
      </a:lvl2pPr>
      <a:lvl3pPr marL="228590" marR="0" lvl="1" indent="-228590" algn="l" defTabSz="914372" rtl="0" fontAlgn="auto" hangingPunct="1">
        <a:lnSpc>
          <a:spcPct val="90000"/>
        </a:lnSpc>
        <a:spcBef>
          <a:spcPts val="400"/>
        </a:spcBef>
        <a:spcAft>
          <a:spcPts val="1200"/>
        </a:spcAft>
        <a:buSzPct val="100000"/>
        <a:buFont typeface="Arial" pitchFamily="34"/>
        <a:buChar char="•"/>
        <a:tabLst/>
        <a:defRPr lang="cs-CZ" sz="1200" b="0" i="0" u="none" strike="noStrike" kern="1200" cap="none" spc="0" baseline="0">
          <a:solidFill>
            <a:srgbClr val="000000"/>
          </a:solidFill>
          <a:uFillTx/>
          <a:latin typeface="Arial"/>
        </a:defRPr>
      </a:lvl3pPr>
      <a:lvl4pPr marL="685781" marR="0" lvl="2" indent="-228590" algn="l" defTabSz="914372" rtl="0" fontAlgn="auto" hangingPunct="1">
        <a:lnSpc>
          <a:spcPct val="90000"/>
        </a:lnSpc>
        <a:spcBef>
          <a:spcPts val="400"/>
        </a:spcBef>
        <a:spcAft>
          <a:spcPts val="1200"/>
        </a:spcAft>
        <a:buSzPct val="100000"/>
        <a:buFont typeface="Arial" pitchFamily="34"/>
        <a:buChar char="•"/>
        <a:tabLst/>
        <a:defRPr lang="cs-CZ" sz="1200" b="0" i="0" u="none" strike="noStrike" kern="1200" cap="none" spc="0" baseline="0">
          <a:solidFill>
            <a:srgbClr val="000000"/>
          </a:solidFill>
          <a:uFillTx/>
          <a:latin typeface="Arial"/>
        </a:defRPr>
      </a:lvl4pPr>
      <a:lvl5pPr marL="1142972" marR="0" lvl="3" indent="-228590" algn="l" defTabSz="914372" rtl="0" fontAlgn="auto" hangingPunct="1">
        <a:lnSpc>
          <a:spcPct val="90000"/>
        </a:lnSpc>
        <a:spcBef>
          <a:spcPts val="400"/>
        </a:spcBef>
        <a:spcAft>
          <a:spcPts val="1200"/>
        </a:spcAft>
        <a:buSzPct val="100000"/>
        <a:buFont typeface="Arial" pitchFamily="34"/>
        <a:buChar char="•"/>
        <a:tabLst/>
        <a:defRPr lang="cs-CZ" sz="1200" b="0" i="0" u="none" strike="noStrike" kern="1200" cap="none" spc="0" baseline="0">
          <a:solidFill>
            <a:srgbClr val="000000"/>
          </a:solidFill>
          <a:uFillTx/>
          <a:latin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7.svg"/></Relationships>
</file>

<file path=ppt/slides/_rels/slide3.xml.rels><?xml version="1.0" encoding="UTF-8" standalone="yes"?>
<Relationships xmlns="http://schemas.openxmlformats.org/package/2006/relationships"><Relationship Id="rId3" Type="http://schemas.openxmlformats.org/officeDocument/2006/relationships/hyperlink" Target="https://www.proinovace.cz/cs/vouchery/asistencni-vouchery/co-jsou-asistencni-vouchery"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hyperlink" Target="https://www.kr-kralovehradecky.cz/cz/rozvoj-kraje/asistencni-vouchery/asistencni-vouchery-kralovehradeckeho-kraje-325249"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proinovace.cz/cs/kreativci/galerie-kreativcu"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mailto:michalkova@cirihk.cz" TargetMode="External"/><Relationship Id="rId7" Type="http://schemas.openxmlformats.org/officeDocument/2006/relationships/image" Target="../media/image17.sv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hyperlink" Target="https://www.proinovace.cz/cs/aktivity/koncepce/ris3-10382" TargetMode="External"/><Relationship Id="rId4" Type="http://schemas.openxmlformats.org/officeDocument/2006/relationships/hyperlink" Target="mailto:hybl@cirihk.cz"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7.svg"/></Relationships>
</file>

<file path=ppt/slides/_rels/slide9.xml.rels><?xml version="1.0" encoding="UTF-8" standalone="yes"?>
<Relationships xmlns="http://schemas.openxmlformats.org/package/2006/relationships"><Relationship Id="rId2" Type="http://schemas.openxmlformats.org/officeDocument/2006/relationships/hyperlink" Target="https://www.proinovace.cz/cs/kreativci/galerie-kreativcu"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text 4">
            <a:extLst>
              <a:ext uri="{FF2B5EF4-FFF2-40B4-BE49-F238E27FC236}">
                <a16:creationId xmlns:a16="http://schemas.microsoft.com/office/drawing/2014/main" id="{42718F37-73A3-4461-8163-B7FFEE455C99}"/>
              </a:ext>
            </a:extLst>
          </p:cNvPr>
          <p:cNvSpPr>
            <a:spLocks noGrp="1"/>
          </p:cNvSpPr>
          <p:nvPr>
            <p:ph type="body" sz="quarter" idx="10"/>
          </p:nvPr>
        </p:nvSpPr>
        <p:spPr>
          <a:xfrm>
            <a:off x="838200" y="1630017"/>
            <a:ext cx="10464800" cy="3352800"/>
          </a:xfrm>
        </p:spPr>
        <p:txBody>
          <a:bodyPr>
            <a:normAutofit/>
          </a:bodyPr>
          <a:lstStyle/>
          <a:p>
            <a:r>
              <a:rPr lang="cs-CZ" sz="3600" b="1" dirty="0">
                <a:cs typeface="Arial"/>
              </a:rPr>
              <a:t>Workshop k dotačnímu programu </a:t>
            </a:r>
          </a:p>
          <a:p>
            <a:r>
              <a:rPr lang="cs-CZ" sz="3600" b="1" dirty="0">
                <a:cs typeface="Arial"/>
              </a:rPr>
              <a:t>„Kreativní vouchery pro rozvoj podnikání“</a:t>
            </a:r>
          </a:p>
          <a:p>
            <a:r>
              <a:rPr lang="cs-CZ" sz="3600" b="1" dirty="0">
                <a:cs typeface="Arial"/>
              </a:rPr>
              <a:t>13. 12. 2022</a:t>
            </a:r>
          </a:p>
          <a:p>
            <a:endParaRPr lang="cs-CZ" sz="3600" b="1" dirty="0">
              <a:cs typeface="Arial"/>
            </a:endParaRPr>
          </a:p>
        </p:txBody>
      </p:sp>
      <p:pic>
        <p:nvPicPr>
          <p:cNvPr id="20" name="Obrázek 19">
            <a:extLst>
              <a:ext uri="{FF2B5EF4-FFF2-40B4-BE49-F238E27FC236}">
                <a16:creationId xmlns:a16="http://schemas.microsoft.com/office/drawing/2014/main" id="{271AEC6C-5F6B-43D2-B32F-784842AC81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3999" y="5487654"/>
            <a:ext cx="2326071" cy="864000"/>
          </a:xfrm>
          <a:prstGeom prst="rect">
            <a:avLst/>
          </a:prstGeom>
        </p:spPr>
      </p:pic>
      <p:pic>
        <p:nvPicPr>
          <p:cNvPr id="22" name="Obrázek 21">
            <a:extLst>
              <a:ext uri="{FF2B5EF4-FFF2-40B4-BE49-F238E27FC236}">
                <a16:creationId xmlns:a16="http://schemas.microsoft.com/office/drawing/2014/main" id="{76459B7F-A789-4C26-A7EB-0BE2949B6A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1657" y="5451381"/>
            <a:ext cx="1955080" cy="864000"/>
          </a:xfrm>
          <a:prstGeom prst="rect">
            <a:avLst/>
          </a:prstGeom>
        </p:spPr>
      </p:pic>
    </p:spTree>
    <p:extLst>
      <p:ext uri="{BB962C8B-B14F-4D97-AF65-F5344CB8AC3E}">
        <p14:creationId xmlns:p14="http://schemas.microsoft.com/office/powerpoint/2010/main" val="4046370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45D5345-D38D-4E39-8270-50CF497168AF}"/>
              </a:ext>
            </a:extLst>
          </p:cNvPr>
          <p:cNvSpPr txBox="1">
            <a:spLocks noGrp="1"/>
          </p:cNvSpPr>
          <p:nvPr>
            <p:ph type="title"/>
          </p:nvPr>
        </p:nvSpPr>
        <p:spPr/>
        <p:txBody>
          <a:bodyPr/>
          <a:lstStyle/>
          <a:p>
            <a:pPr lvl="0"/>
            <a:r>
              <a:rPr lang="cs-CZ" dirty="0"/>
              <a:t>Hodnotící kritéria</a:t>
            </a:r>
          </a:p>
        </p:txBody>
      </p:sp>
      <p:graphicFrame>
        <p:nvGraphicFramePr>
          <p:cNvPr id="3" name="Tabulka 5">
            <a:extLst>
              <a:ext uri="{FF2B5EF4-FFF2-40B4-BE49-F238E27FC236}">
                <a16:creationId xmlns:a16="http://schemas.microsoft.com/office/drawing/2014/main" id="{1EA7CBF0-5FBE-4AA6-9449-091F450F582C}"/>
              </a:ext>
            </a:extLst>
          </p:cNvPr>
          <p:cNvGraphicFramePr>
            <a:graphicFrameLocks noGrp="1"/>
          </p:cNvGraphicFramePr>
          <p:nvPr>
            <p:extLst>
              <p:ext uri="{D42A27DB-BD31-4B8C-83A1-F6EECF244321}">
                <p14:modId xmlns:p14="http://schemas.microsoft.com/office/powerpoint/2010/main" val="754430154"/>
              </p:ext>
            </p:extLst>
          </p:nvPr>
        </p:nvGraphicFramePr>
        <p:xfrm>
          <a:off x="801384" y="2115846"/>
          <a:ext cx="10348395" cy="4480560"/>
        </p:xfrm>
        <a:graphic>
          <a:graphicData uri="http://schemas.openxmlformats.org/drawingml/2006/table">
            <a:tbl>
              <a:tblPr firstRow="1" bandRow="1">
                <a:tableStyleId>{5A111915-BE36-4E01-A7E5-04B1672EAD32}</a:tableStyleId>
              </a:tblPr>
              <a:tblGrid>
                <a:gridCol w="6385997">
                  <a:extLst>
                    <a:ext uri="{9D8B030D-6E8A-4147-A177-3AD203B41FA5}">
                      <a16:colId xmlns:a16="http://schemas.microsoft.com/office/drawing/2014/main" val="1343056609"/>
                    </a:ext>
                  </a:extLst>
                </a:gridCol>
                <a:gridCol w="1327354">
                  <a:extLst>
                    <a:ext uri="{9D8B030D-6E8A-4147-A177-3AD203B41FA5}">
                      <a16:colId xmlns:a16="http://schemas.microsoft.com/office/drawing/2014/main" val="1060694419"/>
                    </a:ext>
                  </a:extLst>
                </a:gridCol>
                <a:gridCol w="1386349">
                  <a:extLst>
                    <a:ext uri="{9D8B030D-6E8A-4147-A177-3AD203B41FA5}">
                      <a16:colId xmlns:a16="http://schemas.microsoft.com/office/drawing/2014/main" val="258665139"/>
                    </a:ext>
                  </a:extLst>
                </a:gridCol>
                <a:gridCol w="1248695">
                  <a:extLst>
                    <a:ext uri="{9D8B030D-6E8A-4147-A177-3AD203B41FA5}">
                      <a16:colId xmlns:a16="http://schemas.microsoft.com/office/drawing/2014/main" val="630475888"/>
                    </a:ext>
                  </a:extLst>
                </a:gridCol>
              </a:tblGrid>
              <a:tr h="845480">
                <a:tc>
                  <a:txBody>
                    <a:bodyPr/>
                    <a:lstStyle/>
                    <a:p>
                      <a:r>
                        <a:rPr lang="cs-CZ" sz="1800" b="1" i="0" u="none" strike="noStrike" baseline="0" dirty="0">
                          <a:solidFill>
                            <a:schemeClr val="bg1"/>
                          </a:solidFill>
                          <a:latin typeface="Arial" panose="020B0604020202020204" pitchFamily="34" charset="0"/>
                        </a:rPr>
                        <a:t>Hodnotící kritéria </a:t>
                      </a:r>
                      <a:endParaRPr lang="cs-CZ" dirty="0">
                        <a:solidFill>
                          <a:schemeClr val="bg1"/>
                        </a:solidFill>
                      </a:endParaRPr>
                    </a:p>
                  </a:txBody>
                  <a:tcPr>
                    <a:solidFill>
                      <a:srgbClr val="005A79"/>
                    </a:solidFill>
                  </a:tcPr>
                </a:tc>
                <a:tc>
                  <a:txBody>
                    <a:bodyPr/>
                    <a:lstStyle/>
                    <a:p>
                      <a:r>
                        <a:rPr lang="cs-CZ" sz="1800" b="0" i="0" u="none" strike="noStrike" baseline="0" dirty="0">
                          <a:solidFill>
                            <a:schemeClr val="bg1"/>
                          </a:solidFill>
                          <a:latin typeface="Arial" panose="020B0604020202020204" pitchFamily="34" charset="0"/>
                        </a:rPr>
                        <a:t>Rozsah bodové škály </a:t>
                      </a:r>
                      <a:endParaRPr lang="cs-CZ" dirty="0">
                        <a:solidFill>
                          <a:schemeClr val="bg1"/>
                        </a:solidFill>
                      </a:endParaRPr>
                    </a:p>
                  </a:txBody>
                  <a:tcPr>
                    <a:solidFill>
                      <a:srgbClr val="005A79"/>
                    </a:solidFill>
                  </a:tcPr>
                </a:tc>
                <a:tc>
                  <a:txBody>
                    <a:bodyPr/>
                    <a:lstStyle/>
                    <a:p>
                      <a:r>
                        <a:rPr lang="cs-CZ" sz="1800" b="0" i="0" u="none" strike="noStrike" baseline="0" dirty="0">
                          <a:solidFill>
                            <a:schemeClr val="bg1"/>
                          </a:solidFill>
                          <a:latin typeface="Arial" panose="020B0604020202020204" pitchFamily="34" charset="0"/>
                        </a:rPr>
                        <a:t>Váha bodů v bodové škále </a:t>
                      </a:r>
                      <a:endParaRPr lang="cs-CZ" dirty="0">
                        <a:solidFill>
                          <a:schemeClr val="bg1"/>
                        </a:solidFill>
                      </a:endParaRPr>
                    </a:p>
                  </a:txBody>
                  <a:tcPr>
                    <a:solidFill>
                      <a:srgbClr val="005A79"/>
                    </a:solidFill>
                  </a:tcPr>
                </a:tc>
                <a:tc>
                  <a:txBody>
                    <a:bodyPr/>
                    <a:lstStyle/>
                    <a:p>
                      <a:r>
                        <a:rPr lang="cs-CZ" sz="1800" b="0" i="0" u="none" strike="noStrike" baseline="0" dirty="0">
                          <a:solidFill>
                            <a:schemeClr val="bg1"/>
                          </a:solidFill>
                          <a:latin typeface="Arial" panose="020B0604020202020204" pitchFamily="34" charset="0"/>
                        </a:rPr>
                        <a:t>Maximální počet bodů </a:t>
                      </a:r>
                      <a:endParaRPr lang="cs-CZ" dirty="0">
                        <a:solidFill>
                          <a:schemeClr val="bg1"/>
                        </a:solidFill>
                      </a:endParaRPr>
                    </a:p>
                  </a:txBody>
                  <a:tcPr>
                    <a:solidFill>
                      <a:srgbClr val="005A79"/>
                    </a:solidFill>
                  </a:tcPr>
                </a:tc>
                <a:extLst>
                  <a:ext uri="{0D108BD9-81ED-4DB2-BD59-A6C34878D82A}">
                    <a16:rowId xmlns:a16="http://schemas.microsoft.com/office/drawing/2014/main" val="265238907"/>
                  </a:ext>
                </a:extLst>
              </a:tr>
              <a:tr h="591836">
                <a:tc>
                  <a:txBody>
                    <a:bodyPr/>
                    <a:lstStyle/>
                    <a:p>
                      <a:r>
                        <a:rPr lang="cs-CZ" sz="1800" b="0" i="0" u="none" strike="noStrike" baseline="0" dirty="0">
                          <a:solidFill>
                            <a:srgbClr val="000000"/>
                          </a:solidFill>
                          <a:latin typeface="Arial" panose="020B0604020202020204" pitchFamily="34" charset="0"/>
                        </a:rPr>
                        <a:t>Posílení domén inteligentní specializace Královéhradeckého kraje</a:t>
                      </a:r>
                      <a:endParaRPr lang="cs-CZ" dirty="0"/>
                    </a:p>
                  </a:txBody>
                  <a:tcPr/>
                </a:tc>
                <a:tc>
                  <a:txBody>
                    <a:bodyPr/>
                    <a:lstStyle/>
                    <a:p>
                      <a:r>
                        <a:rPr lang="cs-CZ" sz="1800" b="0" i="0" u="none" strike="noStrike" baseline="0" dirty="0">
                          <a:solidFill>
                            <a:srgbClr val="000000"/>
                          </a:solidFill>
                          <a:latin typeface="Arial" panose="020B0604020202020204" pitchFamily="34" charset="0"/>
                        </a:rPr>
                        <a:t>0, 5, 10 </a:t>
                      </a:r>
                      <a:endParaRPr lang="cs-CZ" dirty="0"/>
                    </a:p>
                  </a:txBody>
                  <a:tcPr/>
                </a:tc>
                <a:tc>
                  <a:txBody>
                    <a:bodyPr/>
                    <a:lstStyle/>
                    <a:p>
                      <a:r>
                        <a:rPr lang="cs-CZ" dirty="0"/>
                        <a:t>1</a:t>
                      </a:r>
                    </a:p>
                  </a:txBody>
                  <a:tcPr/>
                </a:tc>
                <a:tc>
                  <a:txBody>
                    <a:bodyPr/>
                    <a:lstStyle/>
                    <a:p>
                      <a:r>
                        <a:rPr lang="cs-CZ" dirty="0"/>
                        <a:t>10</a:t>
                      </a:r>
                    </a:p>
                  </a:txBody>
                  <a:tcPr/>
                </a:tc>
                <a:extLst>
                  <a:ext uri="{0D108BD9-81ED-4DB2-BD59-A6C34878D82A}">
                    <a16:rowId xmlns:a16="http://schemas.microsoft.com/office/drawing/2014/main" val="3386588911"/>
                  </a:ext>
                </a:extLst>
              </a:tr>
              <a:tr h="591836">
                <a:tc>
                  <a:txBody>
                    <a:bodyPr/>
                    <a:lstStyle/>
                    <a:p>
                      <a:r>
                        <a:rPr lang="cs-CZ" sz="1800" b="0" i="0" u="none" strike="noStrike" baseline="0" dirty="0">
                          <a:solidFill>
                            <a:srgbClr val="000000"/>
                          </a:solidFill>
                          <a:latin typeface="Arial" panose="020B0604020202020204" pitchFamily="34" charset="0"/>
                        </a:rPr>
                        <a:t>Soulad se strategickými cíli RIS3 strategie Královéhradeckého kraje</a:t>
                      </a:r>
                      <a:endParaRPr lang="cs-CZ" dirty="0"/>
                    </a:p>
                  </a:txBody>
                  <a:tcPr/>
                </a:tc>
                <a:tc>
                  <a:txBody>
                    <a:bodyPr/>
                    <a:lstStyle/>
                    <a:p>
                      <a:r>
                        <a:rPr lang="cs-CZ" sz="1800" b="0" i="0" u="none" strike="noStrike" baseline="0" dirty="0">
                          <a:solidFill>
                            <a:srgbClr val="000000"/>
                          </a:solidFill>
                          <a:latin typeface="Arial" panose="020B0604020202020204" pitchFamily="34" charset="0"/>
                        </a:rPr>
                        <a:t>0, 5, 10 </a:t>
                      </a:r>
                      <a:endParaRPr lang="cs-CZ" dirty="0"/>
                    </a:p>
                  </a:txBody>
                  <a:tcPr/>
                </a:tc>
                <a:tc>
                  <a:txBody>
                    <a:bodyPr/>
                    <a:lstStyle/>
                    <a:p>
                      <a:r>
                        <a:rPr lang="cs-CZ" dirty="0"/>
                        <a:t>2</a:t>
                      </a:r>
                    </a:p>
                  </a:txBody>
                  <a:tcPr/>
                </a:tc>
                <a:tc>
                  <a:txBody>
                    <a:bodyPr/>
                    <a:lstStyle/>
                    <a:p>
                      <a:r>
                        <a:rPr lang="cs-CZ" dirty="0"/>
                        <a:t>20</a:t>
                      </a:r>
                    </a:p>
                  </a:txBody>
                  <a:tcPr/>
                </a:tc>
                <a:extLst>
                  <a:ext uri="{0D108BD9-81ED-4DB2-BD59-A6C34878D82A}">
                    <a16:rowId xmlns:a16="http://schemas.microsoft.com/office/drawing/2014/main" val="3199142978"/>
                  </a:ext>
                </a:extLst>
              </a:tr>
              <a:tr h="132815">
                <a:tc>
                  <a:txBody>
                    <a:bodyPr/>
                    <a:lstStyle/>
                    <a:p>
                      <a:r>
                        <a:rPr lang="cs-CZ" sz="1800" b="0" i="0" u="none" strike="noStrike" baseline="0" dirty="0">
                          <a:solidFill>
                            <a:srgbClr val="000000"/>
                          </a:solidFill>
                          <a:latin typeface="Arial" panose="020B0604020202020204" pitchFamily="34" charset="0"/>
                        </a:rPr>
                        <a:t>Inovativnost projektu</a:t>
                      </a:r>
                      <a:endParaRPr lang="cs-CZ"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800" b="0" i="0" u="none" strike="noStrike" baseline="0" dirty="0">
                          <a:solidFill>
                            <a:srgbClr val="000000"/>
                          </a:solidFill>
                          <a:latin typeface="Arial" panose="020B0604020202020204" pitchFamily="34" charset="0"/>
                        </a:rPr>
                        <a:t>0, 3, 5 </a:t>
                      </a:r>
                      <a:endParaRPr lang="cs-CZ" dirty="0"/>
                    </a:p>
                    <a:p>
                      <a:endParaRPr lang="cs-CZ" dirty="0"/>
                    </a:p>
                  </a:txBody>
                  <a:tcPr/>
                </a:tc>
                <a:tc>
                  <a:txBody>
                    <a:bodyPr/>
                    <a:lstStyle/>
                    <a:p>
                      <a:r>
                        <a:rPr lang="cs-CZ" dirty="0"/>
                        <a:t>4</a:t>
                      </a:r>
                    </a:p>
                  </a:txBody>
                  <a:tcPr/>
                </a:tc>
                <a:tc>
                  <a:txBody>
                    <a:bodyPr/>
                    <a:lstStyle/>
                    <a:p>
                      <a:r>
                        <a:rPr lang="cs-CZ" dirty="0"/>
                        <a:t>20</a:t>
                      </a:r>
                    </a:p>
                  </a:txBody>
                  <a:tcPr/>
                </a:tc>
                <a:extLst>
                  <a:ext uri="{0D108BD9-81ED-4DB2-BD59-A6C34878D82A}">
                    <a16:rowId xmlns:a16="http://schemas.microsoft.com/office/drawing/2014/main" val="1003086081"/>
                  </a:ext>
                </a:extLst>
              </a:tr>
              <a:tr h="342889">
                <a:tc>
                  <a:txBody>
                    <a:bodyPr/>
                    <a:lstStyle/>
                    <a:p>
                      <a:r>
                        <a:rPr lang="cs-CZ" sz="1800" b="0" i="0" u="none" strike="noStrike" baseline="0" dirty="0">
                          <a:solidFill>
                            <a:srgbClr val="000000"/>
                          </a:solidFill>
                          <a:latin typeface="Arial" panose="020B0604020202020204" pitchFamily="34" charset="0"/>
                        </a:rPr>
                        <a:t>Přehlednost, podrobnost a přiměřenost rozpočtu</a:t>
                      </a:r>
                      <a:endParaRPr lang="cs-CZ" dirty="0"/>
                    </a:p>
                  </a:txBody>
                  <a:tcPr/>
                </a:tc>
                <a:tc>
                  <a:txBody>
                    <a:bodyPr/>
                    <a:lstStyle/>
                    <a:p>
                      <a:r>
                        <a:rPr lang="cs-CZ" sz="1800" b="0" i="0" u="none" strike="noStrike" baseline="0" dirty="0">
                          <a:solidFill>
                            <a:srgbClr val="000000"/>
                          </a:solidFill>
                          <a:latin typeface="Arial" panose="020B0604020202020204" pitchFamily="34" charset="0"/>
                        </a:rPr>
                        <a:t>1 - 5 </a:t>
                      </a:r>
                      <a:endParaRPr lang="cs-CZ" dirty="0"/>
                    </a:p>
                  </a:txBody>
                  <a:tcPr/>
                </a:tc>
                <a:tc>
                  <a:txBody>
                    <a:bodyPr/>
                    <a:lstStyle/>
                    <a:p>
                      <a:r>
                        <a:rPr lang="cs-CZ" dirty="0"/>
                        <a:t>4</a:t>
                      </a:r>
                    </a:p>
                  </a:txBody>
                  <a:tcPr/>
                </a:tc>
                <a:tc>
                  <a:txBody>
                    <a:bodyPr/>
                    <a:lstStyle/>
                    <a:p>
                      <a:r>
                        <a:rPr lang="cs-CZ" dirty="0"/>
                        <a:t>20</a:t>
                      </a:r>
                    </a:p>
                  </a:txBody>
                  <a:tcPr/>
                </a:tc>
                <a:extLst>
                  <a:ext uri="{0D108BD9-81ED-4DB2-BD59-A6C34878D82A}">
                    <a16:rowId xmlns:a16="http://schemas.microsoft.com/office/drawing/2014/main" val="4283085034"/>
                  </a:ext>
                </a:extLst>
              </a:tr>
              <a:tr h="591836">
                <a:tc>
                  <a:txBody>
                    <a:bodyPr/>
                    <a:lstStyle/>
                    <a:p>
                      <a:r>
                        <a:rPr lang="cs-CZ" sz="1800" b="0" i="0" u="none" strike="noStrike" baseline="0" dirty="0">
                          <a:solidFill>
                            <a:srgbClr val="000000"/>
                          </a:solidFill>
                          <a:latin typeface="Arial" panose="020B0604020202020204" pitchFamily="34" charset="0"/>
                        </a:rPr>
                        <a:t>Srozumitelnost popisu předmětu plánované spolupráce </a:t>
                      </a:r>
                      <a:br>
                        <a:rPr lang="cs-CZ" sz="1800" b="0" i="0" u="none" strike="noStrike" baseline="0" dirty="0">
                          <a:solidFill>
                            <a:srgbClr val="000000"/>
                          </a:solidFill>
                          <a:latin typeface="Arial" panose="020B0604020202020204" pitchFamily="34" charset="0"/>
                        </a:rPr>
                      </a:br>
                      <a:r>
                        <a:rPr lang="cs-CZ" sz="1800" b="0" i="0" u="none" strike="noStrike" baseline="0" dirty="0">
                          <a:solidFill>
                            <a:srgbClr val="000000"/>
                          </a:solidFill>
                          <a:latin typeface="Arial" panose="020B0604020202020204" pitchFamily="34" charset="0"/>
                        </a:rPr>
                        <a:t>(žadatel - kreativec) </a:t>
                      </a:r>
                      <a:endParaRPr lang="cs-CZ" dirty="0"/>
                    </a:p>
                  </a:txBody>
                  <a:tcPr/>
                </a:tc>
                <a:tc>
                  <a:txBody>
                    <a:bodyPr/>
                    <a:lstStyle/>
                    <a:p>
                      <a:r>
                        <a:rPr lang="cs-CZ" sz="1800" b="0" i="0" u="none" strike="noStrike" baseline="0" dirty="0">
                          <a:solidFill>
                            <a:srgbClr val="000000"/>
                          </a:solidFill>
                          <a:latin typeface="Arial" panose="020B0604020202020204" pitchFamily="34" charset="0"/>
                        </a:rPr>
                        <a:t>1 - 5 </a:t>
                      </a:r>
                      <a:endParaRPr lang="cs-CZ" dirty="0"/>
                    </a:p>
                  </a:txBody>
                  <a:tcPr/>
                </a:tc>
                <a:tc>
                  <a:txBody>
                    <a:bodyPr/>
                    <a:lstStyle/>
                    <a:p>
                      <a:r>
                        <a:rPr lang="cs-CZ" dirty="0"/>
                        <a:t>4</a:t>
                      </a:r>
                    </a:p>
                  </a:txBody>
                  <a:tcPr/>
                </a:tc>
                <a:tc>
                  <a:txBody>
                    <a:bodyPr/>
                    <a:lstStyle/>
                    <a:p>
                      <a:r>
                        <a:rPr lang="cs-CZ" dirty="0"/>
                        <a:t>20</a:t>
                      </a:r>
                    </a:p>
                  </a:txBody>
                  <a:tcPr/>
                </a:tc>
                <a:extLst>
                  <a:ext uri="{0D108BD9-81ED-4DB2-BD59-A6C34878D82A}">
                    <a16:rowId xmlns:a16="http://schemas.microsoft.com/office/drawing/2014/main" val="62499403"/>
                  </a:ext>
                </a:extLst>
              </a:tr>
              <a:tr h="342889">
                <a:tc>
                  <a:txBody>
                    <a:bodyPr/>
                    <a:lstStyle/>
                    <a:p>
                      <a:r>
                        <a:rPr lang="cs-CZ" sz="1800" b="0" i="0" u="none" strike="noStrike" baseline="0" dirty="0">
                          <a:solidFill>
                            <a:srgbClr val="000000"/>
                          </a:solidFill>
                          <a:latin typeface="Arial" panose="020B0604020202020204" pitchFamily="34" charset="0"/>
                        </a:rPr>
                        <a:t>Posouzení regionálního významu projektu </a:t>
                      </a:r>
                      <a:br>
                        <a:rPr lang="cs-CZ" sz="1800" b="0" i="0" u="none" strike="noStrike" baseline="0" dirty="0">
                          <a:solidFill>
                            <a:srgbClr val="000000"/>
                          </a:solidFill>
                          <a:latin typeface="Arial" panose="020B0604020202020204" pitchFamily="34" charset="0"/>
                        </a:rPr>
                      </a:br>
                      <a:r>
                        <a:rPr lang="cs-CZ" sz="1800" b="0" i="0" u="none" strike="noStrike" baseline="0" dirty="0">
                          <a:solidFill>
                            <a:srgbClr val="000000"/>
                          </a:solidFill>
                          <a:latin typeface="Arial" panose="020B0604020202020204" pitchFamily="34" charset="0"/>
                        </a:rPr>
                        <a:t>(dle priorit vedení kraje) </a:t>
                      </a:r>
                      <a:endParaRPr lang="cs-CZ" dirty="0"/>
                    </a:p>
                  </a:txBody>
                  <a:tcPr/>
                </a:tc>
                <a:tc>
                  <a:txBody>
                    <a:bodyPr/>
                    <a:lstStyle/>
                    <a:p>
                      <a:r>
                        <a:rPr lang="cs-CZ" sz="1800" b="0" i="0" u="none" strike="noStrike" baseline="0" dirty="0">
                          <a:solidFill>
                            <a:srgbClr val="000000"/>
                          </a:solidFill>
                          <a:latin typeface="Arial" panose="020B0604020202020204" pitchFamily="34" charset="0"/>
                        </a:rPr>
                        <a:t>1, 3, 5 </a:t>
                      </a:r>
                      <a:endParaRPr lang="cs-CZ" dirty="0"/>
                    </a:p>
                  </a:txBody>
                  <a:tcPr/>
                </a:tc>
                <a:tc>
                  <a:txBody>
                    <a:bodyPr/>
                    <a:lstStyle/>
                    <a:p>
                      <a:r>
                        <a:rPr lang="cs-CZ" dirty="0"/>
                        <a:t>2</a:t>
                      </a:r>
                    </a:p>
                  </a:txBody>
                  <a:tcPr/>
                </a:tc>
                <a:tc>
                  <a:txBody>
                    <a:bodyPr/>
                    <a:lstStyle/>
                    <a:p>
                      <a:r>
                        <a:rPr lang="cs-CZ" dirty="0"/>
                        <a:t>10</a:t>
                      </a:r>
                    </a:p>
                  </a:txBody>
                  <a:tcPr/>
                </a:tc>
                <a:extLst>
                  <a:ext uri="{0D108BD9-81ED-4DB2-BD59-A6C34878D82A}">
                    <a16:rowId xmlns:a16="http://schemas.microsoft.com/office/drawing/2014/main" val="2227116485"/>
                  </a:ext>
                </a:extLst>
              </a:tr>
            </a:tbl>
          </a:graphicData>
        </a:graphic>
      </p:graphicFrame>
    </p:spTree>
    <p:extLst>
      <p:ext uri="{BB962C8B-B14F-4D97-AF65-F5344CB8AC3E}">
        <p14:creationId xmlns:p14="http://schemas.microsoft.com/office/powerpoint/2010/main" val="4169469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023D28C-3DF6-4E54-AAED-9C9A15255541}"/>
              </a:ext>
            </a:extLst>
          </p:cNvPr>
          <p:cNvSpPr>
            <a:spLocks noGrp="1"/>
          </p:cNvSpPr>
          <p:nvPr>
            <p:ph type="title"/>
          </p:nvPr>
        </p:nvSpPr>
        <p:spPr/>
        <p:txBody>
          <a:bodyPr/>
          <a:lstStyle/>
          <a:p>
            <a:r>
              <a:rPr lang="cs-CZ" dirty="0"/>
              <a:t>Hodnotící kritéria</a:t>
            </a:r>
          </a:p>
        </p:txBody>
      </p:sp>
      <p:sp>
        <p:nvSpPr>
          <p:cNvPr id="3" name="Zástupný obsah 2">
            <a:extLst>
              <a:ext uri="{FF2B5EF4-FFF2-40B4-BE49-F238E27FC236}">
                <a16:creationId xmlns:a16="http://schemas.microsoft.com/office/drawing/2014/main" id="{281C25D3-DF54-43E7-B9DE-CC8C9F0D795D}"/>
              </a:ext>
            </a:extLst>
          </p:cNvPr>
          <p:cNvSpPr>
            <a:spLocks noGrp="1"/>
          </p:cNvSpPr>
          <p:nvPr>
            <p:ph idx="4294967295"/>
          </p:nvPr>
        </p:nvSpPr>
        <p:spPr>
          <a:xfrm>
            <a:off x="539496" y="2321960"/>
            <a:ext cx="8070248" cy="3283482"/>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highlight>
                  <a:srgbClr val="41B4E6"/>
                </a:highlight>
                <a:uLnTx/>
                <a:uFillTx/>
                <a:latin typeface="Calibri" panose="020F0502020204030204"/>
                <a:ea typeface="+mn-ea"/>
                <a:cs typeface="+mn-cs"/>
              </a:rPr>
              <a:t>Domény inteligentní specializace Královéhradeckého kraje: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1) Výroba dopravních prostředků a jejich komponent.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2) Strojírenství a investiční celky.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3) Nové textilní materiály pro nové multidisciplinární aplikace.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4) Elektronika, optoelektronika, optika, elektrotechnika a IT.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5) Léčiva, zdravotnické prostředky, zdravotní péče a ochrana zdraví.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6) Pokročilé zemědělství a lesnictví</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ts val="126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black"/>
                </a:solidFill>
                <a:effectLst/>
                <a:uLnTx/>
                <a:uFillTx/>
                <a:latin typeface="Calibri" panose="020F0502020204030204"/>
                <a:ea typeface="+mn-ea"/>
                <a:cs typeface="+mn-cs"/>
              </a:rPr>
              <a:t>Pro poskytnutí dotace nutno získat alespoň 60 bodů.</a:t>
            </a:r>
            <a:endParaRPr lang="cs-CZ" dirty="0"/>
          </a:p>
        </p:txBody>
      </p:sp>
    </p:spTree>
    <p:extLst>
      <p:ext uri="{BB962C8B-B14F-4D97-AF65-F5344CB8AC3E}">
        <p14:creationId xmlns:p14="http://schemas.microsoft.com/office/powerpoint/2010/main" val="26871827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115F96B-DADD-4775-9F27-534C915910FD}"/>
              </a:ext>
            </a:extLst>
          </p:cNvPr>
          <p:cNvSpPr>
            <a:spLocks noGrp="1"/>
          </p:cNvSpPr>
          <p:nvPr>
            <p:ph type="title"/>
          </p:nvPr>
        </p:nvSpPr>
        <p:spPr>
          <a:xfrm>
            <a:off x="1759034" y="469548"/>
            <a:ext cx="9519642" cy="1207759"/>
          </a:xfrm>
        </p:spPr>
        <p:txBody>
          <a:bodyPr/>
          <a:lstStyle/>
          <a:p>
            <a:pPr algn="ctr"/>
            <a:r>
              <a:rPr lang="cs-CZ" sz="4400" dirty="0"/>
              <a:t>Kontaktní osoby</a:t>
            </a:r>
            <a:endParaRPr lang="cs-CZ" dirty="0"/>
          </a:p>
        </p:txBody>
      </p:sp>
      <p:sp>
        <p:nvSpPr>
          <p:cNvPr id="3" name="Zástupný obsah 2">
            <a:extLst>
              <a:ext uri="{FF2B5EF4-FFF2-40B4-BE49-F238E27FC236}">
                <a16:creationId xmlns:a16="http://schemas.microsoft.com/office/drawing/2014/main" id="{52232F5E-0FC5-41F6-AD8A-EDD3BF6AA678}"/>
              </a:ext>
            </a:extLst>
          </p:cNvPr>
          <p:cNvSpPr>
            <a:spLocks noGrp="1"/>
          </p:cNvSpPr>
          <p:nvPr>
            <p:ph idx="4294967295"/>
          </p:nvPr>
        </p:nvSpPr>
        <p:spPr>
          <a:xfrm>
            <a:off x="522562" y="2484857"/>
            <a:ext cx="5280279" cy="1697677"/>
          </a:xfrm>
        </p:spPr>
        <p:txBody>
          <a:bodyPr>
            <a:normAutofit/>
          </a:bodyPr>
          <a:lstStyle/>
          <a:p>
            <a:pPr lvl="0">
              <a:lnSpc>
                <a:spcPct val="100000"/>
              </a:lnSpc>
              <a:spcAft>
                <a:spcPts val="600"/>
              </a:spcAft>
            </a:pPr>
            <a:r>
              <a:rPr lang="cs-CZ" sz="900" b="1" dirty="0">
                <a:ea typeface="+mn-ea"/>
                <a:cs typeface="+mn-cs"/>
              </a:rPr>
              <a:t>Jindřiška Smejkalová</a:t>
            </a:r>
            <a:endParaRPr lang="cs-CZ" sz="900" b="1" dirty="0">
              <a:solidFill>
                <a:srgbClr val="000000"/>
              </a:solidFill>
              <a:ea typeface="+mn-ea"/>
              <a:cs typeface="+mn-cs"/>
            </a:endParaRPr>
          </a:p>
          <a:p>
            <a:pPr lvl="0">
              <a:lnSpc>
                <a:spcPct val="100000"/>
              </a:lnSpc>
              <a:spcAft>
                <a:spcPts val="600"/>
              </a:spcAft>
            </a:pPr>
            <a:r>
              <a:rPr lang="cs-CZ" sz="900" dirty="0">
                <a:solidFill>
                  <a:srgbClr val="000000"/>
                </a:solidFill>
                <a:ea typeface="+mn-ea"/>
                <a:cs typeface="+mn-cs"/>
              </a:rPr>
              <a:t>obsahové náležitosti žádosti o dotaci, vyplňování žádosti v PC, administrace dotačního programu</a:t>
            </a:r>
          </a:p>
          <a:p>
            <a:pPr lvl="0">
              <a:lnSpc>
                <a:spcPct val="100000"/>
              </a:lnSpc>
              <a:spcAft>
                <a:spcPts val="600"/>
              </a:spcAft>
            </a:pPr>
            <a:r>
              <a:rPr lang="cs-CZ" sz="900" dirty="0">
                <a:solidFill>
                  <a:srgbClr val="000000"/>
                </a:solidFill>
                <a:ea typeface="+mn-ea"/>
                <a:cs typeface="+mn-cs"/>
              </a:rPr>
              <a:t>Oddělení krajských dotací</a:t>
            </a:r>
          </a:p>
          <a:p>
            <a:pPr lvl="0">
              <a:lnSpc>
                <a:spcPct val="100000"/>
              </a:lnSpc>
              <a:spcAft>
                <a:spcPts val="600"/>
              </a:spcAft>
            </a:pPr>
            <a:r>
              <a:rPr lang="cs-CZ" sz="900" dirty="0">
                <a:solidFill>
                  <a:srgbClr val="000000"/>
                </a:solidFill>
                <a:ea typeface="+mn-ea"/>
                <a:cs typeface="+mn-cs"/>
              </a:rPr>
              <a:t>Krajský úřad Královéhradeckého kraje</a:t>
            </a:r>
          </a:p>
          <a:p>
            <a:pPr lvl="0">
              <a:lnSpc>
                <a:spcPct val="100000"/>
              </a:lnSpc>
              <a:spcAft>
                <a:spcPts val="600"/>
              </a:spcAft>
            </a:pPr>
            <a:r>
              <a:rPr lang="cs-CZ" sz="900" dirty="0">
                <a:solidFill>
                  <a:srgbClr val="000000"/>
                </a:solidFill>
                <a:ea typeface="+mn-ea"/>
                <a:cs typeface="+mn-cs"/>
              </a:rPr>
              <a:t>Tel.: 702 196 320, e-mail: jsmejkalova@kr-kralovehradecky.cz</a:t>
            </a:r>
          </a:p>
        </p:txBody>
      </p:sp>
      <p:sp>
        <p:nvSpPr>
          <p:cNvPr id="7" name="Zástupný obsah 2">
            <a:extLst>
              <a:ext uri="{FF2B5EF4-FFF2-40B4-BE49-F238E27FC236}">
                <a16:creationId xmlns:a16="http://schemas.microsoft.com/office/drawing/2014/main" id="{36E26B74-142D-4864-826A-15767ED79294}"/>
              </a:ext>
            </a:extLst>
          </p:cNvPr>
          <p:cNvSpPr txBox="1">
            <a:spLocks/>
          </p:cNvSpPr>
          <p:nvPr/>
        </p:nvSpPr>
        <p:spPr>
          <a:xfrm>
            <a:off x="6389161" y="2484857"/>
            <a:ext cx="5280279" cy="1486010"/>
          </a:xfrm>
          <a:prstGeom prst="rect">
            <a:avLst/>
          </a:prstGeom>
          <a:noFill/>
          <a:ln>
            <a:noFill/>
          </a:ln>
        </p:spPr>
        <p:txBody>
          <a:bodyPr vert="horz" wrap="square" lIns="91440" tIns="45720" rIns="91440" bIns="45720" anchor="t" anchorCtr="0" compatLnSpc="1">
            <a:normAutofit fontScale="92500" lnSpcReduction="10000"/>
          </a:bodyPr>
          <a:lstStyle>
            <a:lvl1pPr marL="0" marR="0" lvl="0" indent="0" algn="l" defTabSz="914372" rtl="0" fontAlgn="auto" hangingPunct="1">
              <a:lnSpc>
                <a:spcPct val="150000"/>
              </a:lnSpc>
              <a:spcBef>
                <a:spcPts val="1000"/>
              </a:spcBef>
              <a:spcAft>
                <a:spcPts val="1200"/>
              </a:spcAft>
              <a:buNone/>
              <a:tabLst/>
              <a:defRPr lang="cs-CZ" sz="1200" b="0" i="0" u="none" strike="noStrike" kern="1200" cap="none" spc="0" baseline="0">
                <a:solidFill>
                  <a:srgbClr val="000000"/>
                </a:solidFill>
                <a:uFillTx/>
                <a:latin typeface="Arial"/>
              </a:defRPr>
            </a:lvl1pPr>
            <a:lvl2pPr marL="0" marR="0" lvl="0" indent="0" algn="l" defTabSz="914372" rtl="0" fontAlgn="auto" hangingPunct="1">
              <a:lnSpc>
                <a:spcPct val="150000"/>
              </a:lnSpc>
              <a:spcBef>
                <a:spcPts val="1000"/>
              </a:spcBef>
              <a:spcAft>
                <a:spcPts val="1200"/>
              </a:spcAft>
              <a:buNone/>
              <a:tabLst/>
              <a:defRPr lang="cs-CZ" sz="1200" b="0" i="0" u="none" strike="noStrike" kern="1200" cap="none" spc="0" baseline="0">
                <a:solidFill>
                  <a:srgbClr val="000000"/>
                </a:solidFill>
                <a:uFillTx/>
                <a:latin typeface="Arial"/>
              </a:defRPr>
            </a:lvl2pPr>
            <a:lvl3pPr marL="228590" marR="0" lvl="1" indent="-228590" algn="l" defTabSz="914372" rtl="0" fontAlgn="auto" hangingPunct="1">
              <a:lnSpc>
                <a:spcPct val="90000"/>
              </a:lnSpc>
              <a:spcBef>
                <a:spcPts val="400"/>
              </a:spcBef>
              <a:spcAft>
                <a:spcPts val="1200"/>
              </a:spcAft>
              <a:buSzPct val="100000"/>
              <a:buFont typeface="Arial" pitchFamily="34"/>
              <a:buChar char="•"/>
              <a:tabLst/>
              <a:defRPr lang="cs-CZ" sz="1200" b="0" i="0" u="none" strike="noStrike" kern="1200" cap="none" spc="0" baseline="0">
                <a:solidFill>
                  <a:srgbClr val="000000"/>
                </a:solidFill>
                <a:uFillTx/>
                <a:latin typeface="Arial"/>
              </a:defRPr>
            </a:lvl3pPr>
            <a:lvl4pPr marL="685781" marR="0" lvl="2" indent="-228590" algn="l" defTabSz="914372" rtl="0" fontAlgn="auto" hangingPunct="1">
              <a:lnSpc>
                <a:spcPct val="90000"/>
              </a:lnSpc>
              <a:spcBef>
                <a:spcPts val="400"/>
              </a:spcBef>
              <a:spcAft>
                <a:spcPts val="1200"/>
              </a:spcAft>
              <a:buSzPct val="100000"/>
              <a:buFont typeface="Arial" pitchFamily="34"/>
              <a:buChar char="•"/>
              <a:tabLst/>
              <a:defRPr lang="cs-CZ" sz="1200" b="0" i="0" u="none" strike="noStrike" kern="1200" cap="none" spc="0" baseline="0">
                <a:solidFill>
                  <a:srgbClr val="000000"/>
                </a:solidFill>
                <a:uFillTx/>
                <a:latin typeface="Arial"/>
              </a:defRPr>
            </a:lvl4pPr>
            <a:lvl5pPr marL="1142972" marR="0" lvl="3" indent="-228590" algn="l" defTabSz="914372" rtl="0" fontAlgn="auto" hangingPunct="1">
              <a:lnSpc>
                <a:spcPct val="90000"/>
              </a:lnSpc>
              <a:spcBef>
                <a:spcPts val="400"/>
              </a:spcBef>
              <a:spcAft>
                <a:spcPts val="1200"/>
              </a:spcAft>
              <a:buSzPct val="100000"/>
              <a:buFont typeface="Arial" pitchFamily="34"/>
              <a:buChar char="•"/>
              <a:tabLst/>
              <a:defRPr lang="cs-CZ" sz="1200" b="0" i="0" u="none" strike="noStrike" kern="1200" cap="none" spc="0" baseline="0">
                <a:solidFill>
                  <a:srgbClr val="000000"/>
                </a:solidFill>
                <a:uFillTx/>
                <a:latin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600"/>
              </a:spcAft>
            </a:pPr>
            <a:r>
              <a:rPr lang="cs-CZ" sz="900" b="1" dirty="0"/>
              <a:t>Tereza Bergerová</a:t>
            </a:r>
          </a:p>
          <a:p>
            <a:pPr>
              <a:lnSpc>
                <a:spcPct val="100000"/>
              </a:lnSpc>
              <a:spcAft>
                <a:spcPts val="600"/>
              </a:spcAft>
            </a:pPr>
            <a:r>
              <a:rPr lang="cs-CZ" sz="900" dirty="0"/>
              <a:t>RIS3 developer</a:t>
            </a:r>
          </a:p>
          <a:p>
            <a:pPr>
              <a:lnSpc>
                <a:spcPct val="100000"/>
              </a:lnSpc>
              <a:spcAft>
                <a:spcPts val="600"/>
              </a:spcAft>
            </a:pPr>
            <a:r>
              <a:rPr lang="cs-CZ" sz="900" dirty="0"/>
              <a:t>Oddělení evropských grantů</a:t>
            </a:r>
          </a:p>
          <a:p>
            <a:pPr>
              <a:lnSpc>
                <a:spcPct val="100000"/>
              </a:lnSpc>
              <a:spcAft>
                <a:spcPts val="600"/>
              </a:spcAft>
            </a:pPr>
            <a:r>
              <a:rPr lang="cs-CZ" sz="900" dirty="0"/>
              <a:t>Krajský úřad Královéhradeckého kraje</a:t>
            </a:r>
          </a:p>
          <a:p>
            <a:pPr>
              <a:lnSpc>
                <a:spcPct val="100000"/>
              </a:lnSpc>
              <a:spcAft>
                <a:spcPts val="600"/>
              </a:spcAft>
            </a:pPr>
            <a:r>
              <a:rPr lang="cs-CZ" sz="900" dirty="0"/>
              <a:t>Tel.: 702 210 109, e-mail: tbergerova@kr-kralovehradecky.cz </a:t>
            </a:r>
          </a:p>
        </p:txBody>
      </p:sp>
      <p:sp>
        <p:nvSpPr>
          <p:cNvPr id="6" name="Zástupný obsah 2">
            <a:extLst>
              <a:ext uri="{FF2B5EF4-FFF2-40B4-BE49-F238E27FC236}">
                <a16:creationId xmlns:a16="http://schemas.microsoft.com/office/drawing/2014/main" id="{8B2F4090-89C1-4914-B69B-FBEA86BB1AB7}"/>
              </a:ext>
            </a:extLst>
          </p:cNvPr>
          <p:cNvSpPr txBox="1">
            <a:spLocks/>
          </p:cNvSpPr>
          <p:nvPr/>
        </p:nvSpPr>
        <p:spPr>
          <a:xfrm>
            <a:off x="6387473" y="4182534"/>
            <a:ext cx="5280279" cy="1600200"/>
          </a:xfrm>
          <a:prstGeom prst="rect">
            <a:avLst/>
          </a:prstGeom>
          <a:noFill/>
          <a:ln>
            <a:noFill/>
          </a:ln>
        </p:spPr>
        <p:txBody>
          <a:bodyPr vert="horz" wrap="square" lIns="91440" tIns="45720" rIns="91440" bIns="45720" anchor="t" anchorCtr="0" compatLnSpc="1">
            <a:normAutofit/>
          </a:bodyPr>
          <a:lstStyle>
            <a:lvl1pPr marL="0" marR="0" lvl="0" indent="0" algn="l" defTabSz="914372" rtl="0" fontAlgn="auto" hangingPunct="1">
              <a:lnSpc>
                <a:spcPct val="150000"/>
              </a:lnSpc>
              <a:spcBef>
                <a:spcPts val="1000"/>
              </a:spcBef>
              <a:spcAft>
                <a:spcPts val="1200"/>
              </a:spcAft>
              <a:buNone/>
              <a:tabLst/>
              <a:defRPr lang="cs-CZ" sz="1200" b="0" i="0" u="none" strike="noStrike" kern="1200" cap="none" spc="0" baseline="0">
                <a:solidFill>
                  <a:srgbClr val="000000"/>
                </a:solidFill>
                <a:uFillTx/>
                <a:latin typeface="Arial"/>
              </a:defRPr>
            </a:lvl1pPr>
            <a:lvl2pPr marL="0" marR="0" lvl="0" indent="0" algn="l" defTabSz="914372" rtl="0" fontAlgn="auto" hangingPunct="1">
              <a:lnSpc>
                <a:spcPct val="150000"/>
              </a:lnSpc>
              <a:spcBef>
                <a:spcPts val="1000"/>
              </a:spcBef>
              <a:spcAft>
                <a:spcPts val="1200"/>
              </a:spcAft>
              <a:buNone/>
              <a:tabLst/>
              <a:defRPr lang="cs-CZ" sz="1200" b="0" i="0" u="none" strike="noStrike" kern="1200" cap="none" spc="0" baseline="0">
                <a:solidFill>
                  <a:srgbClr val="000000"/>
                </a:solidFill>
                <a:uFillTx/>
                <a:latin typeface="Arial"/>
              </a:defRPr>
            </a:lvl2pPr>
            <a:lvl3pPr marL="228590" marR="0" lvl="1" indent="-228590" algn="l" defTabSz="914372" rtl="0" fontAlgn="auto" hangingPunct="1">
              <a:lnSpc>
                <a:spcPct val="90000"/>
              </a:lnSpc>
              <a:spcBef>
                <a:spcPts val="400"/>
              </a:spcBef>
              <a:spcAft>
                <a:spcPts val="1200"/>
              </a:spcAft>
              <a:buSzPct val="100000"/>
              <a:buFont typeface="Arial" pitchFamily="34"/>
              <a:buChar char="•"/>
              <a:tabLst/>
              <a:defRPr lang="cs-CZ" sz="1200" b="0" i="0" u="none" strike="noStrike" kern="1200" cap="none" spc="0" baseline="0">
                <a:solidFill>
                  <a:srgbClr val="000000"/>
                </a:solidFill>
                <a:uFillTx/>
                <a:latin typeface="Arial"/>
              </a:defRPr>
            </a:lvl3pPr>
            <a:lvl4pPr marL="685781" marR="0" lvl="2" indent="-228590" algn="l" defTabSz="914372" rtl="0" fontAlgn="auto" hangingPunct="1">
              <a:lnSpc>
                <a:spcPct val="90000"/>
              </a:lnSpc>
              <a:spcBef>
                <a:spcPts val="400"/>
              </a:spcBef>
              <a:spcAft>
                <a:spcPts val="1200"/>
              </a:spcAft>
              <a:buSzPct val="100000"/>
              <a:buFont typeface="Arial" pitchFamily="34"/>
              <a:buChar char="•"/>
              <a:tabLst/>
              <a:defRPr lang="cs-CZ" sz="1200" b="0" i="0" u="none" strike="noStrike" kern="1200" cap="none" spc="0" baseline="0">
                <a:solidFill>
                  <a:srgbClr val="000000"/>
                </a:solidFill>
                <a:uFillTx/>
                <a:latin typeface="Arial"/>
              </a:defRPr>
            </a:lvl4pPr>
            <a:lvl5pPr marL="1142972" marR="0" lvl="3" indent="-228590" algn="l" defTabSz="914372" rtl="0" fontAlgn="auto" hangingPunct="1">
              <a:lnSpc>
                <a:spcPct val="90000"/>
              </a:lnSpc>
              <a:spcBef>
                <a:spcPts val="400"/>
              </a:spcBef>
              <a:spcAft>
                <a:spcPts val="1200"/>
              </a:spcAft>
              <a:buSzPct val="100000"/>
              <a:buFont typeface="Arial" pitchFamily="34"/>
              <a:buChar char="•"/>
              <a:tabLst/>
              <a:defRPr lang="cs-CZ" sz="1200" b="0" i="0" u="none" strike="noStrike" kern="1200" cap="none" spc="0" baseline="0">
                <a:solidFill>
                  <a:srgbClr val="000000"/>
                </a:solidFill>
                <a:uFillTx/>
                <a:latin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600"/>
              </a:spcAft>
            </a:pPr>
            <a:r>
              <a:rPr lang="cs-CZ" sz="900" b="1" dirty="0"/>
              <a:t>Lenka Michálková</a:t>
            </a:r>
          </a:p>
          <a:p>
            <a:pPr>
              <a:lnSpc>
                <a:spcPct val="100000"/>
              </a:lnSpc>
              <a:spcAft>
                <a:spcPts val="600"/>
              </a:spcAft>
            </a:pPr>
            <a:r>
              <a:rPr lang="cs-CZ" sz="900" dirty="0"/>
              <a:t>RIS3 developer</a:t>
            </a:r>
          </a:p>
          <a:p>
            <a:pPr>
              <a:lnSpc>
                <a:spcPct val="100000"/>
              </a:lnSpc>
              <a:spcAft>
                <a:spcPts val="600"/>
              </a:spcAft>
            </a:pPr>
            <a:r>
              <a:rPr lang="cs-CZ" sz="900" dirty="0"/>
              <a:t>Centrum investic, rozvoje a inovací</a:t>
            </a:r>
          </a:p>
          <a:p>
            <a:pPr>
              <a:lnSpc>
                <a:spcPct val="100000"/>
              </a:lnSpc>
              <a:spcAft>
                <a:spcPts val="600"/>
              </a:spcAft>
            </a:pPr>
            <a:r>
              <a:rPr lang="cs-CZ" sz="900" dirty="0"/>
              <a:t>Tel.: 725  453 129, e-mail: michalkova@cirihk.cz</a:t>
            </a:r>
          </a:p>
        </p:txBody>
      </p:sp>
    </p:spTree>
    <p:extLst>
      <p:ext uri="{BB962C8B-B14F-4D97-AF65-F5344CB8AC3E}">
        <p14:creationId xmlns:p14="http://schemas.microsoft.com/office/powerpoint/2010/main" val="797399393"/>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45D5345-D38D-4E39-8270-50CF497168AF}"/>
              </a:ext>
            </a:extLst>
          </p:cNvPr>
          <p:cNvSpPr txBox="1">
            <a:spLocks noGrp="1"/>
          </p:cNvSpPr>
          <p:nvPr>
            <p:ph type="title"/>
          </p:nvPr>
        </p:nvSpPr>
        <p:spPr/>
        <p:txBody>
          <a:bodyPr/>
          <a:lstStyle/>
          <a:p>
            <a:pPr lvl="0"/>
            <a:r>
              <a:rPr lang="cs-CZ" dirty="0"/>
              <a:t>Program setkání</a:t>
            </a:r>
          </a:p>
        </p:txBody>
      </p:sp>
      <p:sp>
        <p:nvSpPr>
          <p:cNvPr id="5" name="TextovéPole 4">
            <a:extLst>
              <a:ext uri="{FF2B5EF4-FFF2-40B4-BE49-F238E27FC236}">
                <a16:creationId xmlns:a16="http://schemas.microsoft.com/office/drawing/2014/main" id="{36D3567D-1EA9-4766-8242-356E57983749}"/>
              </a:ext>
            </a:extLst>
          </p:cNvPr>
          <p:cNvSpPr txBox="1"/>
          <p:nvPr/>
        </p:nvSpPr>
        <p:spPr>
          <a:xfrm>
            <a:off x="3832369" y="2556300"/>
            <a:ext cx="4647397" cy="1711366"/>
          </a:xfrm>
          <a:prstGeom prst="rect">
            <a:avLst/>
          </a:prstGeom>
          <a:noFill/>
        </p:spPr>
        <p:txBody>
          <a:bodyPr wrap="square" lIns="91440" tIns="45720" rIns="91440" bIns="45720" anchor="t">
            <a:spAutoFit/>
          </a:bodyPr>
          <a:lstStyle/>
          <a:p>
            <a:pPr marL="285750" indent="-285750" algn="l" rtl="0" fontAlgn="base">
              <a:lnSpc>
                <a:spcPct val="150000"/>
              </a:lnSpc>
              <a:buFont typeface="Arial" panose="020B0604020202020204" pitchFamily="34" charset="0"/>
              <a:buChar char="•"/>
            </a:pPr>
            <a:r>
              <a:rPr lang="cs-CZ" sz="1800" b="1" i="0" dirty="0">
                <a:solidFill>
                  <a:srgbClr val="000000"/>
                </a:solidFill>
                <a:effectLst/>
                <a:latin typeface="Calibri" panose="020F0502020204030204" pitchFamily="34" charset="0"/>
              </a:rPr>
              <a:t>Dotační program</a:t>
            </a:r>
          </a:p>
          <a:p>
            <a:pPr marL="285750" indent="-285750" fontAlgn="base">
              <a:lnSpc>
                <a:spcPct val="150000"/>
              </a:lnSpc>
              <a:buFont typeface="Arial" panose="020B0604020202020204" pitchFamily="34" charset="0"/>
              <a:buChar char="•"/>
            </a:pPr>
            <a:r>
              <a:rPr lang="cs-CZ" sz="1800" b="1" i="0" dirty="0">
                <a:solidFill>
                  <a:srgbClr val="000000"/>
                </a:solidFill>
                <a:effectLst/>
                <a:latin typeface="Calibri"/>
                <a:cs typeface="Calibri"/>
              </a:rPr>
              <a:t>Galerie Kreativců</a:t>
            </a:r>
            <a:endParaRPr lang="cs-CZ" sz="1800" b="1" i="0" dirty="0">
              <a:solidFill>
                <a:srgbClr val="000000"/>
              </a:solidFill>
              <a:effectLst/>
              <a:latin typeface="Calibri" panose="020F0502020204030204" pitchFamily="34" charset="0"/>
            </a:endParaRPr>
          </a:p>
          <a:p>
            <a:pPr marL="285750" indent="-285750" algn="l" rtl="0" fontAlgn="base">
              <a:lnSpc>
                <a:spcPct val="150000"/>
              </a:lnSpc>
              <a:buFont typeface="Arial" panose="020B0604020202020204" pitchFamily="34" charset="0"/>
              <a:buChar char="•"/>
            </a:pPr>
            <a:r>
              <a:rPr lang="cs-CZ" b="1" dirty="0">
                <a:solidFill>
                  <a:srgbClr val="000000"/>
                </a:solidFill>
                <a:latin typeface="Calibri" panose="020F0502020204030204" pitchFamily="34" charset="0"/>
              </a:rPr>
              <a:t>Spolupráce s developerem</a:t>
            </a:r>
            <a:endParaRPr lang="cs-CZ" sz="1800" b="1" i="0" dirty="0">
              <a:solidFill>
                <a:srgbClr val="000000"/>
              </a:solidFill>
              <a:effectLst/>
              <a:latin typeface="Calibri" panose="020F0502020204030204" pitchFamily="34" charset="0"/>
            </a:endParaRPr>
          </a:p>
          <a:p>
            <a:pPr marL="285750" indent="-285750" fontAlgn="base">
              <a:lnSpc>
                <a:spcPct val="150000"/>
              </a:lnSpc>
              <a:buFont typeface="Arial" panose="020B0604020202020204" pitchFamily="34" charset="0"/>
              <a:buChar char="•"/>
            </a:pPr>
            <a:r>
              <a:rPr lang="cs-CZ" b="1" dirty="0">
                <a:solidFill>
                  <a:srgbClr val="000000"/>
                </a:solidFill>
                <a:latin typeface="Calibri"/>
                <a:cs typeface="Calibri"/>
              </a:rPr>
              <a:t>Způsob podání žádosti o dotaci</a:t>
            </a:r>
          </a:p>
        </p:txBody>
      </p:sp>
      <p:pic>
        <p:nvPicPr>
          <p:cNvPr id="4" name="Grafický objekt 3" descr="Seznam obrys">
            <a:extLst>
              <a:ext uri="{FF2B5EF4-FFF2-40B4-BE49-F238E27FC236}">
                <a16:creationId xmlns:a16="http://schemas.microsoft.com/office/drawing/2014/main" id="{C9511717-E064-4102-9E21-B5F897A842A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7040" y="2407622"/>
            <a:ext cx="2839720" cy="2839720"/>
          </a:xfrm>
          <a:prstGeom prst="rect">
            <a:avLst/>
          </a:prstGeom>
        </p:spPr>
      </p:pic>
    </p:spTree>
    <p:extLst>
      <p:ext uri="{BB962C8B-B14F-4D97-AF65-F5344CB8AC3E}">
        <p14:creationId xmlns:p14="http://schemas.microsoft.com/office/powerpoint/2010/main" val="653603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45D5345-D38D-4E39-8270-50CF497168AF}"/>
              </a:ext>
            </a:extLst>
          </p:cNvPr>
          <p:cNvSpPr txBox="1">
            <a:spLocks noGrp="1"/>
          </p:cNvSpPr>
          <p:nvPr>
            <p:ph type="title"/>
          </p:nvPr>
        </p:nvSpPr>
        <p:spPr/>
        <p:txBody>
          <a:bodyPr/>
          <a:lstStyle/>
          <a:p>
            <a:pPr lvl="0"/>
            <a:r>
              <a:rPr lang="cs-CZ" dirty="0"/>
              <a:t>Kreativní vouchery</a:t>
            </a:r>
          </a:p>
        </p:txBody>
      </p:sp>
      <p:sp>
        <p:nvSpPr>
          <p:cNvPr id="5" name="TextovéPole 4">
            <a:extLst>
              <a:ext uri="{FF2B5EF4-FFF2-40B4-BE49-F238E27FC236}">
                <a16:creationId xmlns:a16="http://schemas.microsoft.com/office/drawing/2014/main" id="{36D3567D-1EA9-4766-8242-356E57983749}"/>
              </a:ext>
            </a:extLst>
          </p:cNvPr>
          <p:cNvSpPr txBox="1"/>
          <p:nvPr/>
        </p:nvSpPr>
        <p:spPr>
          <a:xfrm>
            <a:off x="2890684" y="1966366"/>
            <a:ext cx="8278761" cy="5035353"/>
          </a:xfrm>
          <a:prstGeom prst="rect">
            <a:avLst/>
          </a:prstGeom>
          <a:noFill/>
        </p:spPr>
        <p:txBody>
          <a:bodyPr wrap="square" lIns="91440" tIns="45720" rIns="91440" bIns="45720" anchor="t">
            <a:spAutoFit/>
          </a:bodyPr>
          <a:lstStyle/>
          <a:p>
            <a:pPr marL="285750" indent="-285750" fontAlgn="base">
              <a:lnSpc>
                <a:spcPct val="150000"/>
              </a:lnSpc>
              <a:buFont typeface="Arial" panose="020B0604020202020204" pitchFamily="34" charset="0"/>
              <a:buChar char="•"/>
            </a:pPr>
            <a:r>
              <a:rPr lang="cs-CZ" b="1" dirty="0"/>
              <a:t>Zdroj informací : </a:t>
            </a:r>
            <a:r>
              <a:rPr lang="cs-CZ" b="1" dirty="0">
                <a:hlinkClick r:id="rId3"/>
              </a:rPr>
              <a:t>www.proinovace.cz</a:t>
            </a:r>
            <a:r>
              <a:rPr lang="cs-CZ" b="1" dirty="0"/>
              <a:t> nebo </a:t>
            </a:r>
            <a:r>
              <a:rPr lang="cs-CZ" b="1" dirty="0">
                <a:hlinkClick r:id="rId4"/>
              </a:rPr>
              <a:t>kr-kralovehradecky.cz </a:t>
            </a:r>
            <a:endParaRPr kumimoji="0" lang="cs-CZ"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285750" marR="0" lvl="0" indent="-285750" algn="l" defTabSz="914400" rtl="0" eaLnBrk="1" fontAlgn="base" latinLnBrk="0" hangingPunct="1">
              <a:lnSpc>
                <a:spcPct val="150000"/>
              </a:lnSpc>
              <a:spcBef>
                <a:spcPts val="0"/>
              </a:spcBef>
              <a:spcAft>
                <a:spcPts val="0"/>
              </a:spcAft>
              <a:buClrTx/>
              <a:buSzTx/>
              <a:buFont typeface="Arial" panose="020B0604020202020204" pitchFamily="34" charset="0"/>
              <a:buChar char="•"/>
              <a:tabLst/>
              <a:defRPr/>
            </a:pPr>
            <a:r>
              <a:rPr kumimoji="0" lang="cs-CZ"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Dotační program na zvýšení inovační aktivity založené na spolupráci kreativce a způsobilého žadatele</a:t>
            </a:r>
          </a:p>
          <a:p>
            <a:pPr marL="285750" marR="0" lvl="0" indent="-285750" algn="l" defTabSz="914400" rtl="0" eaLnBrk="1" fontAlgn="base" latinLnBrk="0" hangingPunct="1">
              <a:lnSpc>
                <a:spcPct val="150000"/>
              </a:lnSpc>
              <a:spcBef>
                <a:spcPts val="0"/>
              </a:spcBef>
              <a:spcAft>
                <a:spcPts val="0"/>
              </a:spcAft>
              <a:buClrTx/>
              <a:buSzTx/>
              <a:buFont typeface="Arial" panose="020B0604020202020204" pitchFamily="34" charset="0"/>
              <a:buChar char="•"/>
              <a:tabLst/>
              <a:defRPr/>
            </a:pPr>
            <a:r>
              <a:rPr kumimoji="0" lang="cs-CZ" sz="1800" b="1" i="0" u="none" strike="noStrike" kern="1200" cap="none" spc="0" normalizeH="0" baseline="0" noProof="0" dirty="0">
                <a:ln>
                  <a:noFill/>
                </a:ln>
                <a:solidFill>
                  <a:prstClr val="black"/>
                </a:solidFill>
                <a:effectLst/>
                <a:uLnTx/>
                <a:uFillTx/>
                <a:latin typeface="Calibri" panose="020F0502020204030204"/>
                <a:ea typeface="+mn-ea"/>
                <a:cs typeface="+mn-cs"/>
              </a:rPr>
              <a:t>Možnost podání žádosti o voucher: 01.12.2022 – 18.01.2023 (14h)</a:t>
            </a:r>
          </a:p>
          <a:p>
            <a:pPr marL="285750" marR="0" lvl="0" indent="-285750" algn="l" defTabSz="914400" rtl="0" eaLnBrk="1" fontAlgn="base" latinLnBrk="0" hangingPunct="1">
              <a:lnSpc>
                <a:spcPct val="150000"/>
              </a:lnSpc>
              <a:spcBef>
                <a:spcPts val="0"/>
              </a:spcBef>
              <a:spcAft>
                <a:spcPts val="0"/>
              </a:spcAft>
              <a:buClrTx/>
              <a:buSzTx/>
              <a:buFont typeface="Arial" panose="020B0604020202020204" pitchFamily="34" charset="0"/>
              <a:buChar char="•"/>
              <a:tabLst/>
              <a:defRPr/>
            </a:pPr>
            <a:r>
              <a:rPr kumimoji="0" lang="cs-CZ" sz="1800" b="1" i="0" u="none" strike="noStrike" kern="1200" cap="none" spc="0" normalizeH="0" baseline="0" noProof="0" dirty="0">
                <a:ln>
                  <a:noFill/>
                </a:ln>
                <a:solidFill>
                  <a:prstClr val="black"/>
                </a:solidFill>
                <a:effectLst/>
                <a:uLnTx/>
                <a:uFillTx/>
                <a:latin typeface="Calibri" panose="020F0502020204030204"/>
                <a:ea typeface="+mn-ea"/>
                <a:cs typeface="+mn-cs"/>
              </a:rPr>
              <a:t>Alokace: : 1.000.000 Kč</a:t>
            </a:r>
          </a:p>
          <a:p>
            <a:pPr marL="285750" marR="0" lvl="0" indent="-285750" algn="l" defTabSz="914400" rtl="0" eaLnBrk="1" fontAlgn="base" latinLnBrk="0" hangingPunct="1">
              <a:lnSpc>
                <a:spcPct val="150000"/>
              </a:lnSpc>
              <a:spcBef>
                <a:spcPts val="0"/>
              </a:spcBef>
              <a:spcAft>
                <a:spcPts val="0"/>
              </a:spcAft>
              <a:buClrTx/>
              <a:buSzTx/>
              <a:buFont typeface="Arial" panose="020B0604020202020204" pitchFamily="34" charset="0"/>
              <a:buChar char="•"/>
              <a:tabLst/>
              <a:defRPr/>
            </a:pPr>
            <a:r>
              <a:rPr kumimoji="0" lang="cs-CZ" sz="1800" b="1" i="0" u="none" strike="noStrike" kern="1200" cap="none" spc="0" normalizeH="0" baseline="0" noProof="0" dirty="0">
                <a:ln>
                  <a:noFill/>
                </a:ln>
                <a:solidFill>
                  <a:prstClr val="black"/>
                </a:solidFill>
                <a:effectLst/>
                <a:uLnTx/>
                <a:uFillTx/>
                <a:latin typeface="Calibri" panose="020F0502020204030204"/>
                <a:ea typeface="+mn-ea"/>
                <a:cs typeface="+mn-cs"/>
              </a:rPr>
              <a:t>Rozmezí dotace: 50.000 Kč – 150.000 Kč </a:t>
            </a:r>
          </a:p>
          <a:p>
            <a:pPr marL="285750" marR="0" lvl="0" indent="-285750" algn="l" defTabSz="914400" rtl="0" eaLnBrk="1" fontAlgn="base" latinLnBrk="0" hangingPunct="1">
              <a:lnSpc>
                <a:spcPct val="150000"/>
              </a:lnSpc>
              <a:spcBef>
                <a:spcPts val="0"/>
              </a:spcBef>
              <a:spcAft>
                <a:spcPts val="0"/>
              </a:spcAft>
              <a:buClrTx/>
              <a:buSzTx/>
              <a:buFont typeface="Arial" panose="020B0604020202020204" pitchFamily="34" charset="0"/>
              <a:buChar char="•"/>
              <a:tabLst/>
              <a:defRPr/>
            </a:pPr>
            <a:r>
              <a:rPr kumimoji="0" lang="cs-CZ" sz="1800" b="1" i="0" u="none" strike="noStrike" kern="1200" cap="none" spc="0" normalizeH="0" baseline="0" noProof="0" dirty="0">
                <a:ln>
                  <a:noFill/>
                </a:ln>
                <a:solidFill>
                  <a:prstClr val="black"/>
                </a:solidFill>
                <a:effectLst/>
                <a:uLnTx/>
                <a:uFillTx/>
                <a:latin typeface="Calibri" panose="020F0502020204030204"/>
                <a:ea typeface="+mn-ea"/>
                <a:cs typeface="+mn-cs"/>
              </a:rPr>
              <a:t>Max. procentuální podíl dotace: 70 % (HSOÚ: 90 %)</a:t>
            </a:r>
          </a:p>
          <a:p>
            <a:pPr marL="285750" marR="0" lvl="0" indent="-285750" algn="l" defTabSz="914400" rtl="0" eaLnBrk="1" fontAlgn="base" latinLnBrk="0" hangingPunct="1">
              <a:lnSpc>
                <a:spcPct val="150000"/>
              </a:lnSpc>
              <a:spcBef>
                <a:spcPts val="0"/>
              </a:spcBef>
              <a:spcAft>
                <a:spcPts val="0"/>
              </a:spcAft>
              <a:buClrTx/>
              <a:buSzTx/>
              <a:buFont typeface="Arial" panose="020B0604020202020204" pitchFamily="34" charset="0"/>
              <a:buChar char="•"/>
              <a:tabLst/>
              <a:defRPr/>
            </a:pPr>
            <a:r>
              <a:rPr kumimoji="0" lang="cs-CZ" sz="1800" b="1" i="0" u="none" strike="noStrike" kern="1200" cap="none" spc="0" normalizeH="0" baseline="0" noProof="0" dirty="0">
                <a:ln>
                  <a:noFill/>
                </a:ln>
                <a:solidFill>
                  <a:prstClr val="black"/>
                </a:solidFill>
                <a:effectLst/>
                <a:uLnTx/>
                <a:uFillTx/>
                <a:latin typeface="Calibri" panose="020F0502020204030204"/>
                <a:ea typeface="+mn-ea"/>
                <a:cs typeface="+mn-cs"/>
              </a:rPr>
              <a:t>Možná doba realizace projektu: 01.01.2023 – 30.04.2024</a:t>
            </a:r>
          </a:p>
          <a:p>
            <a:pPr marL="285750" marR="0" lvl="0" indent="-285750" algn="l" defTabSz="914400" rtl="0" eaLnBrk="1" fontAlgn="base" latinLnBrk="0" hangingPunct="1">
              <a:lnSpc>
                <a:spcPct val="150000"/>
              </a:lnSpc>
              <a:spcBef>
                <a:spcPts val="0"/>
              </a:spcBef>
              <a:spcAft>
                <a:spcPts val="0"/>
              </a:spcAft>
              <a:buClrTx/>
              <a:buSzTx/>
              <a:buFont typeface="Arial" panose="020B0604020202020204" pitchFamily="34" charset="0"/>
              <a:buChar char="•"/>
              <a:tabLst/>
              <a:defRPr/>
            </a:pPr>
            <a:r>
              <a:rPr kumimoji="0" lang="cs-CZ" sz="1800" b="1" i="0" u="none" strike="noStrike" kern="1200" cap="none" spc="0" normalizeH="0" baseline="0" noProof="0" dirty="0">
                <a:ln>
                  <a:noFill/>
                </a:ln>
                <a:solidFill>
                  <a:prstClr val="black"/>
                </a:solidFill>
                <a:effectLst/>
                <a:uLnTx/>
                <a:uFillTx/>
                <a:latin typeface="Calibri" panose="020F0502020204030204"/>
                <a:ea typeface="+mn-ea"/>
                <a:cs typeface="+mn-cs"/>
              </a:rPr>
              <a:t>Max. 1 žádost</a:t>
            </a:r>
          </a:p>
          <a:p>
            <a:pPr marL="285750" marR="0" lvl="0" indent="-285750" algn="l" defTabSz="914400" rtl="0" eaLnBrk="1" fontAlgn="base" latinLnBrk="0" hangingPunct="1">
              <a:lnSpc>
                <a:spcPct val="150000"/>
              </a:lnSpc>
              <a:spcBef>
                <a:spcPts val="0"/>
              </a:spcBef>
              <a:spcAft>
                <a:spcPts val="0"/>
              </a:spcAft>
              <a:buClrTx/>
              <a:buSzTx/>
              <a:buFont typeface="Arial" panose="020B0604020202020204" pitchFamily="34" charset="0"/>
              <a:buChar char="•"/>
              <a:tabLst/>
              <a:defRPr/>
            </a:pPr>
            <a:r>
              <a:rPr kumimoji="0" lang="cs-CZ" sz="1800" b="1" i="0" u="none" strike="noStrike" kern="1200" cap="none" spc="0" normalizeH="0" baseline="0" noProof="0" dirty="0">
                <a:ln>
                  <a:noFill/>
                </a:ln>
                <a:solidFill>
                  <a:prstClr val="black"/>
                </a:solidFill>
                <a:effectLst/>
                <a:uLnTx/>
                <a:uFillTx/>
                <a:latin typeface="Calibri" panose="020F0502020204030204"/>
                <a:ea typeface="+mn-ea"/>
                <a:cs typeface="+mn-cs"/>
              </a:rPr>
              <a:t>Způsobilý žadatel: mikropodnik, malý a střední podnik se sídlem nebo provozovnou v KHK </a:t>
            </a:r>
          </a:p>
          <a:p>
            <a:pPr marL="285750" marR="0" lvl="0" indent="-285750" algn="l" defTabSz="914400" rtl="0" eaLnBrk="1" fontAlgn="base" latinLnBrk="0" hangingPunct="1">
              <a:lnSpc>
                <a:spcPct val="150000"/>
              </a:lnSpc>
              <a:spcBef>
                <a:spcPts val="0"/>
              </a:spcBef>
              <a:spcAft>
                <a:spcPts val="0"/>
              </a:spcAft>
              <a:buClrTx/>
              <a:buSzTx/>
              <a:buFont typeface="Arial" panose="020B0604020202020204" pitchFamily="34" charset="0"/>
              <a:buChar char="•"/>
              <a:tabLst/>
              <a:defRPr/>
            </a:pPr>
            <a:r>
              <a:rPr kumimoji="0" lang="cs-CZ" sz="1800" b="1" i="0" u="none" strike="noStrike" kern="1200" cap="none" spc="0" normalizeH="0" baseline="0" noProof="0" dirty="0">
                <a:ln>
                  <a:noFill/>
                </a:ln>
                <a:solidFill>
                  <a:prstClr val="black"/>
                </a:solidFill>
                <a:effectLst/>
                <a:uLnTx/>
                <a:uFillTx/>
                <a:latin typeface="Calibri" panose="020F0502020204030204"/>
                <a:ea typeface="+mn-ea"/>
                <a:cs typeface="+mn-cs"/>
              </a:rPr>
              <a:t>Režim </a:t>
            </a:r>
            <a:r>
              <a:rPr kumimoji="0" lang="cs-CZ" sz="1800" b="1" i="0" u="none" strike="noStrike" kern="1200" cap="none" spc="0" normalizeH="0" baseline="0" noProof="0" dirty="0" err="1">
                <a:ln>
                  <a:noFill/>
                </a:ln>
                <a:solidFill>
                  <a:prstClr val="black"/>
                </a:solidFill>
                <a:effectLst/>
                <a:uLnTx/>
                <a:uFillTx/>
                <a:latin typeface="Calibri" panose="020F0502020204030204"/>
                <a:ea typeface="+mn-ea"/>
                <a:cs typeface="+mn-cs"/>
              </a:rPr>
              <a:t>DeMinimis</a:t>
            </a:r>
            <a:endParaRPr kumimoji="0" lang="cs-CZ"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Grafický objekt 3" descr="Seznam obrys">
            <a:extLst>
              <a:ext uri="{FF2B5EF4-FFF2-40B4-BE49-F238E27FC236}">
                <a16:creationId xmlns:a16="http://schemas.microsoft.com/office/drawing/2014/main" id="{C9511717-E064-4102-9E21-B5F897A842A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7878" y="2781248"/>
            <a:ext cx="2207670" cy="2207670"/>
          </a:xfrm>
          <a:prstGeom prst="rect">
            <a:avLst/>
          </a:prstGeom>
        </p:spPr>
      </p:pic>
    </p:spTree>
    <p:extLst>
      <p:ext uri="{BB962C8B-B14F-4D97-AF65-F5344CB8AC3E}">
        <p14:creationId xmlns:p14="http://schemas.microsoft.com/office/powerpoint/2010/main" val="943531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45D5345-D38D-4E39-8270-50CF497168AF}"/>
              </a:ext>
            </a:extLst>
          </p:cNvPr>
          <p:cNvSpPr txBox="1">
            <a:spLocks noGrp="1"/>
          </p:cNvSpPr>
          <p:nvPr>
            <p:ph type="title"/>
          </p:nvPr>
        </p:nvSpPr>
        <p:spPr/>
        <p:txBody>
          <a:bodyPr/>
          <a:lstStyle/>
          <a:p>
            <a:pPr lvl="0"/>
            <a:r>
              <a:rPr lang="cs-CZ" dirty="0"/>
              <a:t>Galerie kreativců</a:t>
            </a:r>
          </a:p>
        </p:txBody>
      </p:sp>
      <p:sp>
        <p:nvSpPr>
          <p:cNvPr id="6" name="TextovéPole 5">
            <a:extLst>
              <a:ext uri="{FF2B5EF4-FFF2-40B4-BE49-F238E27FC236}">
                <a16:creationId xmlns:a16="http://schemas.microsoft.com/office/drawing/2014/main" id="{01D0B9FB-5CA7-482B-9BF8-1CF1B27B4C8A}"/>
              </a:ext>
            </a:extLst>
          </p:cNvPr>
          <p:cNvSpPr txBox="1"/>
          <p:nvPr/>
        </p:nvSpPr>
        <p:spPr>
          <a:xfrm>
            <a:off x="395413" y="1822136"/>
            <a:ext cx="11046906" cy="4615110"/>
          </a:xfrm>
          <a:prstGeom prst="rect">
            <a:avLst/>
          </a:prstGeom>
          <a:noFill/>
        </p:spPr>
        <p:txBody>
          <a:bodyPr wrap="square" lIns="91440" tIns="45720" rIns="91440" bIns="45720" anchor="t">
            <a:spAutoFit/>
          </a:bodyPr>
          <a:lstStyle/>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cs-CZ"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https://www.proinovace.cz/cs/kreativci/galerie-kreativcu</a:t>
            </a:r>
            <a:endParaRPr lang="cs-CZ" u="sng" dirty="0">
              <a:solidFill>
                <a:srgbClr val="0563C1"/>
              </a:solidFill>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Kreativci z celé ČR</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Aktuálně přes 120 zaregistrovaných</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cs-CZ" sz="2000" dirty="0">
                <a:solidFill>
                  <a:prstClr val="black"/>
                </a:solidFill>
                <a:latin typeface="Calibri" panose="020F0502020204030204"/>
              </a:rPr>
              <a:t>6</a:t>
            </a: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hlavních oblastí</a:t>
            </a:r>
          </a:p>
          <a:p>
            <a:pPr marL="1257300" lvl="2" indent="-342900" fontAlgn="base">
              <a:buFont typeface="Arial" panose="020B0604020202020204" pitchFamily="34" charset="0"/>
              <a:buChar char="•"/>
            </a:pPr>
            <a:r>
              <a:rPr lang="cs-CZ" sz="2000" b="1" i="0" dirty="0">
                <a:solidFill>
                  <a:srgbClr val="232D37"/>
                </a:solidFill>
                <a:effectLst/>
                <a:latin typeface="Roboto Slab"/>
              </a:rPr>
              <a:t>Architektura / interiérový design / průmyslový a produktový design</a:t>
            </a:r>
          </a:p>
          <a:p>
            <a:pPr marL="1257300" lvl="2" indent="-342900" fontAlgn="base">
              <a:buFont typeface="Arial" panose="020B0604020202020204" pitchFamily="34" charset="0"/>
              <a:buChar char="•"/>
            </a:pPr>
            <a:r>
              <a:rPr lang="cs-CZ" sz="2000" b="1" i="0" dirty="0">
                <a:solidFill>
                  <a:srgbClr val="232D37"/>
                </a:solidFill>
                <a:effectLst/>
                <a:latin typeface="Roboto Slab"/>
              </a:rPr>
              <a:t>Design </a:t>
            </a:r>
            <a:r>
              <a:rPr lang="cs-CZ" sz="2000" b="1" i="0" dirty="0" err="1">
                <a:solidFill>
                  <a:srgbClr val="232D37"/>
                </a:solidFill>
                <a:effectLst/>
                <a:latin typeface="Roboto Slab"/>
              </a:rPr>
              <a:t>Thinking</a:t>
            </a:r>
            <a:r>
              <a:rPr lang="cs-CZ" sz="2000" b="1" i="0" dirty="0">
                <a:solidFill>
                  <a:srgbClr val="232D37"/>
                </a:solidFill>
                <a:effectLst/>
                <a:latin typeface="Roboto Slab"/>
              </a:rPr>
              <a:t>  </a:t>
            </a:r>
            <a:endParaRPr lang="cs-CZ" sz="2000" b="0" i="0" dirty="0">
              <a:solidFill>
                <a:srgbClr val="232D37"/>
              </a:solidFill>
              <a:effectLst/>
              <a:latin typeface="Roboto Slab"/>
            </a:endParaRPr>
          </a:p>
          <a:p>
            <a:pPr marL="1257300" lvl="2" indent="-342900" fontAlgn="base">
              <a:buFont typeface="Arial" panose="020B0604020202020204" pitchFamily="34" charset="0"/>
              <a:buChar char="•"/>
            </a:pPr>
            <a:r>
              <a:rPr lang="cs-CZ" sz="2000" b="1" i="0" dirty="0">
                <a:solidFill>
                  <a:srgbClr val="232D37"/>
                </a:solidFill>
                <a:effectLst/>
                <a:latin typeface="Roboto Slab"/>
              </a:rPr>
              <a:t>Fotografie / film, video / hudba, zvuk </a:t>
            </a:r>
            <a:endParaRPr lang="cs-CZ" sz="2000" b="0" i="0" dirty="0">
              <a:solidFill>
                <a:srgbClr val="232D37"/>
              </a:solidFill>
              <a:effectLst/>
              <a:latin typeface="Roboto Slab"/>
            </a:endParaRPr>
          </a:p>
          <a:p>
            <a:pPr marL="1257300" lvl="2" indent="-342900" fontAlgn="base">
              <a:buFont typeface="Arial" panose="020B0604020202020204" pitchFamily="34" charset="0"/>
              <a:buChar char="•"/>
            </a:pPr>
            <a:r>
              <a:rPr lang="cs-CZ" sz="2000" b="1" i="0" dirty="0">
                <a:solidFill>
                  <a:srgbClr val="232D37"/>
                </a:solidFill>
                <a:effectLst/>
                <a:latin typeface="Roboto Slab"/>
              </a:rPr>
              <a:t>Výtvarné umění / grafický design / branding / marketingové strategie </a:t>
            </a:r>
            <a:r>
              <a:rPr lang="cs-CZ" sz="2000" b="0" i="0" dirty="0">
                <a:solidFill>
                  <a:srgbClr val="232D37"/>
                </a:solidFill>
                <a:effectLst/>
                <a:latin typeface="Roboto Slab"/>
              </a:rPr>
              <a:t> </a:t>
            </a:r>
          </a:p>
          <a:p>
            <a:pPr marL="1257300" lvl="2" indent="-342900" fontAlgn="base">
              <a:buFont typeface="Arial" panose="020B0604020202020204" pitchFamily="34" charset="0"/>
              <a:buChar char="•"/>
            </a:pPr>
            <a:r>
              <a:rPr lang="cs-CZ" sz="2000" b="1" i="0" dirty="0">
                <a:solidFill>
                  <a:srgbClr val="232D37"/>
                </a:solidFill>
                <a:effectLst/>
                <a:latin typeface="Roboto Slab"/>
              </a:rPr>
              <a:t>Informační a komunikační technologie</a:t>
            </a:r>
            <a:endParaRPr lang="cs-CZ" sz="2000" b="0" i="0" dirty="0">
              <a:solidFill>
                <a:srgbClr val="232D37"/>
              </a:solidFill>
              <a:effectLst/>
              <a:latin typeface="Roboto Slab"/>
            </a:endParaRPr>
          </a:p>
          <a:p>
            <a:pPr marL="1257300" lvl="2" indent="-342900" fontAlgn="base">
              <a:buFont typeface="Arial" panose="020B0604020202020204" pitchFamily="34" charset="0"/>
              <a:buChar char="•"/>
            </a:pPr>
            <a:r>
              <a:rPr lang="cs-CZ" sz="2000" b="1" i="0" dirty="0">
                <a:solidFill>
                  <a:srgbClr val="232D37"/>
                </a:solidFill>
                <a:effectLst/>
                <a:latin typeface="Roboto Slab"/>
              </a:rPr>
              <a:t>Řemesla </a:t>
            </a:r>
            <a:endParaRPr lang="cs-CZ" sz="2000" b="0" i="0" dirty="0">
              <a:solidFill>
                <a:srgbClr val="232D37"/>
              </a:solidFill>
              <a:effectLst/>
              <a:latin typeface="Roboto Slab"/>
            </a:endParaRP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V současné době není možné se registrovat</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Znovu otevření galerie </a:t>
            </a:r>
            <a:r>
              <a:rPr kumimoji="0" lang="cs-CZ" sz="2000" b="0" i="0" u="none" strike="noStrike" kern="1200" cap="none" spc="0" normalizeH="0" baseline="0" noProof="0" dirty="0">
                <a:ln>
                  <a:noFill/>
                </a:ln>
                <a:effectLst/>
                <a:uLnTx/>
                <a:uFillTx/>
                <a:latin typeface="Calibri" panose="020F0502020204030204"/>
                <a:ea typeface="+mn-ea"/>
                <a:cs typeface="+mn-cs"/>
              </a:rPr>
              <a:t>19. 1. 2023</a:t>
            </a:r>
            <a:endParaRPr kumimoji="0" lang="cs-CZ" sz="1800" b="0" i="0" u="none" strike="noStrike" kern="1200" cap="none" spc="0" normalizeH="0" baseline="0" noProof="0" dirty="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222404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45D5345-D38D-4E39-8270-50CF497168AF}"/>
              </a:ext>
            </a:extLst>
          </p:cNvPr>
          <p:cNvSpPr txBox="1">
            <a:spLocks noGrp="1"/>
          </p:cNvSpPr>
          <p:nvPr>
            <p:ph type="title"/>
          </p:nvPr>
        </p:nvSpPr>
        <p:spPr/>
        <p:txBody>
          <a:bodyPr/>
          <a:lstStyle/>
          <a:p>
            <a:pPr lvl="0"/>
            <a:r>
              <a:rPr lang="cs-CZ" dirty="0"/>
              <a:t>Galerie kreativců – ukázka profilu</a:t>
            </a:r>
          </a:p>
        </p:txBody>
      </p:sp>
      <p:pic>
        <p:nvPicPr>
          <p:cNvPr id="5" name="Obrázek 4">
            <a:extLst>
              <a:ext uri="{FF2B5EF4-FFF2-40B4-BE49-F238E27FC236}">
                <a16:creationId xmlns:a16="http://schemas.microsoft.com/office/drawing/2014/main" id="{E1F9AEA8-E880-489B-9463-6F019EBA89EA}"/>
              </a:ext>
            </a:extLst>
          </p:cNvPr>
          <p:cNvPicPr/>
          <p:nvPr/>
        </p:nvPicPr>
        <p:blipFill rotWithShape="1">
          <a:blip r:embed="rId3"/>
          <a:srcRect t="9329" r="4431" b="5197"/>
          <a:stretch/>
        </p:blipFill>
        <p:spPr bwMode="auto">
          <a:xfrm>
            <a:off x="521208" y="2126715"/>
            <a:ext cx="5473700" cy="2774058"/>
          </a:xfrm>
          <a:prstGeom prst="rect">
            <a:avLst/>
          </a:prstGeom>
          <a:ln>
            <a:noFill/>
          </a:ln>
          <a:extLst>
            <a:ext uri="{53640926-AAD7-44D8-BBD7-CCE9431645EC}">
              <a14:shadowObscured xmlns:a14="http://schemas.microsoft.com/office/drawing/2010/main"/>
            </a:ext>
          </a:extLst>
        </p:spPr>
      </p:pic>
      <p:pic>
        <p:nvPicPr>
          <p:cNvPr id="7" name="Obrázek 6">
            <a:extLst>
              <a:ext uri="{FF2B5EF4-FFF2-40B4-BE49-F238E27FC236}">
                <a16:creationId xmlns:a16="http://schemas.microsoft.com/office/drawing/2014/main" id="{1259A810-56A3-48F5-9604-54515B21A158}"/>
              </a:ext>
            </a:extLst>
          </p:cNvPr>
          <p:cNvPicPr/>
          <p:nvPr/>
        </p:nvPicPr>
        <p:blipFill rotWithShape="1">
          <a:blip r:embed="rId4"/>
          <a:srcRect l="661" t="9602" r="4873" b="6526"/>
          <a:stretch/>
        </p:blipFill>
        <p:spPr bwMode="auto">
          <a:xfrm>
            <a:off x="6242541" y="2182973"/>
            <a:ext cx="5441950" cy="2717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87187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6580622-C726-486D-957C-ACEA96902EAA}"/>
              </a:ext>
            </a:extLst>
          </p:cNvPr>
          <p:cNvSpPr>
            <a:spLocks noGrp="1"/>
          </p:cNvSpPr>
          <p:nvPr>
            <p:ph type="title"/>
          </p:nvPr>
        </p:nvSpPr>
        <p:spPr/>
        <p:txBody>
          <a:bodyPr/>
          <a:lstStyle/>
          <a:p>
            <a:r>
              <a:rPr lang="cs-CZ" dirty="0"/>
              <a:t>Neuznatelné výdaje projektu</a:t>
            </a:r>
          </a:p>
        </p:txBody>
      </p:sp>
      <p:sp>
        <p:nvSpPr>
          <p:cNvPr id="3" name="Zástupný obsah 2">
            <a:extLst>
              <a:ext uri="{FF2B5EF4-FFF2-40B4-BE49-F238E27FC236}">
                <a16:creationId xmlns:a16="http://schemas.microsoft.com/office/drawing/2014/main" id="{E18B4F11-F7F5-4AF9-B147-0B3166C894E8}"/>
              </a:ext>
            </a:extLst>
          </p:cNvPr>
          <p:cNvSpPr>
            <a:spLocks noGrp="1"/>
          </p:cNvSpPr>
          <p:nvPr>
            <p:ph idx="4294967295"/>
          </p:nvPr>
        </p:nvSpPr>
        <p:spPr>
          <a:xfrm>
            <a:off x="6541419" y="1941816"/>
            <a:ext cx="5645547" cy="4798031"/>
          </a:xfrm>
        </p:spPr>
        <p:txBody>
          <a:bodyPr>
            <a:noAutofit/>
          </a:bodyPr>
          <a:lstStyle/>
          <a:p>
            <a:pPr algn="l"/>
            <a:r>
              <a:rPr lang="cs-CZ" b="0" i="0" u="none" strike="noStrike" baseline="0" dirty="0">
                <a:latin typeface="Arial" panose="020B0604020202020204" pitchFamily="34" charset="0"/>
              </a:rPr>
              <a:t>• Právní služby.</a:t>
            </a:r>
          </a:p>
          <a:p>
            <a:pPr algn="l"/>
            <a:r>
              <a:rPr lang="cs-CZ" b="0" i="0" u="none" strike="noStrike" baseline="0" dirty="0">
                <a:latin typeface="Arial" panose="020B0604020202020204" pitchFamily="34" charset="0"/>
              </a:rPr>
              <a:t>• Konkrétní aktivity v oblasti marketingu a propagace (např. nákup mediálního prostoru, realizace kampaní, tvorba webových stránek apod.).</a:t>
            </a:r>
          </a:p>
          <a:p>
            <a:pPr algn="l"/>
            <a:r>
              <a:rPr lang="cs-CZ" b="0" i="0" u="none" strike="noStrike" baseline="0" dirty="0">
                <a:latin typeface="Arial" panose="020B0604020202020204" pitchFamily="34" charset="0"/>
              </a:rPr>
              <a:t>• Výroba produktů či polotovarů pro koncové zákazníky běžně dostupných na trhu.</a:t>
            </a:r>
          </a:p>
          <a:p>
            <a:pPr algn="l"/>
            <a:r>
              <a:rPr lang="cs-CZ" b="0" i="0" u="none" strike="noStrike" baseline="0" dirty="0">
                <a:latin typeface="Arial" panose="020B0604020202020204" pitchFamily="34" charset="0"/>
              </a:rPr>
              <a:t>• Vybavení interiérů a exteriérů směřované na zlepšení podnikového prostředí směrem k zaměstnancům.</a:t>
            </a:r>
          </a:p>
          <a:p>
            <a:pPr algn="l"/>
            <a:r>
              <a:rPr lang="cs-CZ" b="0" i="0" u="none" strike="noStrike" baseline="0" dirty="0">
                <a:latin typeface="Arial" panose="020B0604020202020204" pitchFamily="34" charset="0"/>
              </a:rPr>
              <a:t>• Výdaje na standardizované, běžně dostupné a opakující se služby, např.: jazykové překlady, tlumočení, jazykové korektury, nákup uměleckých děl, nákup fotografií z fotobanky, cestovné, stravné, daňové a účetní služby, prodejní aktivity, tisk apod.</a:t>
            </a:r>
          </a:p>
        </p:txBody>
      </p:sp>
      <p:sp>
        <p:nvSpPr>
          <p:cNvPr id="4" name="Zástupný obsah 2">
            <a:extLst>
              <a:ext uri="{FF2B5EF4-FFF2-40B4-BE49-F238E27FC236}">
                <a16:creationId xmlns:a16="http://schemas.microsoft.com/office/drawing/2014/main" id="{79786CF9-45EC-4F5A-B5C2-C33CD1E2CA10}"/>
              </a:ext>
            </a:extLst>
          </p:cNvPr>
          <p:cNvSpPr>
            <a:spLocks noGrp="1"/>
          </p:cNvSpPr>
          <p:nvPr>
            <p:ph idx="4294967295"/>
          </p:nvPr>
        </p:nvSpPr>
        <p:spPr>
          <a:xfrm>
            <a:off x="691896" y="1633592"/>
            <a:ext cx="5645547" cy="4981254"/>
          </a:xfrm>
        </p:spPr>
        <p:txBody>
          <a:bodyPr>
            <a:normAutofit fontScale="25000" lnSpcReduction="20000"/>
          </a:bodyPr>
          <a:lstStyle/>
          <a:p>
            <a:pPr algn="l"/>
            <a:endParaRPr lang="cs-CZ" sz="1800" b="0" i="0" u="none" strike="noStrike" baseline="0" dirty="0">
              <a:solidFill>
                <a:srgbClr val="000000"/>
              </a:solidFill>
              <a:latin typeface="Symbol" panose="05050102010706020507" pitchFamily="18" charset="2"/>
            </a:endParaRPr>
          </a:p>
          <a:p>
            <a:r>
              <a:rPr lang="pl-PL" sz="4800" b="0" i="0" u="none" strike="noStrike" baseline="0" dirty="0">
                <a:solidFill>
                  <a:srgbClr val="000000"/>
                </a:solidFill>
                <a:latin typeface="Arial" panose="020B0604020202020204" pitchFamily="34" charset="0"/>
              </a:rPr>
              <a:t>• Výdaje</a:t>
            </a:r>
            <a:r>
              <a:rPr lang="cs-CZ" sz="4800" dirty="0">
                <a:latin typeface="Symbol" panose="05050102010706020507" pitchFamily="18" charset="2"/>
              </a:rPr>
              <a:t>,</a:t>
            </a:r>
            <a:r>
              <a:rPr lang="cs-CZ" sz="4800" b="0" i="0" u="none" strike="noStrike" baseline="0" dirty="0">
                <a:solidFill>
                  <a:srgbClr val="000000"/>
                </a:solidFill>
                <a:latin typeface="Arial" panose="020B0604020202020204" pitchFamily="34" charset="0"/>
              </a:rPr>
              <a:t> jejichž vynaložení nesouvisí s realizací projektu. </a:t>
            </a:r>
          </a:p>
          <a:p>
            <a:r>
              <a:rPr lang="pl-PL" sz="4800" b="0" i="0" u="none" strike="noStrike" baseline="0" dirty="0">
                <a:solidFill>
                  <a:srgbClr val="000000"/>
                </a:solidFill>
                <a:latin typeface="Arial" panose="020B0604020202020204" pitchFamily="34" charset="0"/>
              </a:rPr>
              <a:t>• Výdaje na zpracování a administraci žádosti o dotaci. </a:t>
            </a:r>
          </a:p>
          <a:p>
            <a:r>
              <a:rPr lang="cs-CZ" sz="4800" b="0" i="0" u="none" strike="noStrike" baseline="0" dirty="0">
                <a:solidFill>
                  <a:srgbClr val="000000"/>
                </a:solidFill>
                <a:latin typeface="Arial" panose="020B0604020202020204" pitchFamily="34" charset="0"/>
              </a:rPr>
              <a:t>• Leasingové splátky, úroky z úvěrů, penále, odpisy. </a:t>
            </a:r>
          </a:p>
          <a:p>
            <a:r>
              <a:rPr lang="cs-CZ" sz="4800" b="0" i="0" u="none" strike="noStrike" baseline="0" dirty="0">
                <a:solidFill>
                  <a:srgbClr val="000000"/>
                </a:solidFill>
                <a:latin typeface="Arial" panose="020B0604020202020204" pitchFamily="34" charset="0"/>
              </a:rPr>
              <a:t>• Daň z přidané hodnoty, jejíž odpočet může příjemce dotace uplatnit (i zpětně). </a:t>
            </a:r>
          </a:p>
          <a:p>
            <a:r>
              <a:rPr lang="pl-PL" sz="4800" b="0" i="0" u="none" strike="noStrike" baseline="0" dirty="0">
                <a:solidFill>
                  <a:srgbClr val="000000"/>
                </a:solidFill>
                <a:latin typeface="Arial" panose="020B0604020202020204" pitchFamily="34" charset="0"/>
              </a:rPr>
              <a:t>• Výdaje na úhradu ztrát ze směnných kurzů. </a:t>
            </a:r>
          </a:p>
          <a:p>
            <a:r>
              <a:rPr lang="cs-CZ" sz="4800" b="0" i="0" u="none" strike="noStrike" baseline="0" dirty="0">
                <a:solidFill>
                  <a:srgbClr val="000000"/>
                </a:solidFill>
                <a:latin typeface="Arial" panose="020B0604020202020204" pitchFamily="34" charset="0"/>
              </a:rPr>
              <a:t>• Rešerše, průzkumy trhu, analýzy prodejnosti, analýzy konkurence. </a:t>
            </a:r>
          </a:p>
          <a:p>
            <a:r>
              <a:rPr lang="cs-CZ" sz="4800" b="0" i="0" u="none" strike="noStrike" baseline="0" dirty="0">
                <a:solidFill>
                  <a:srgbClr val="000000"/>
                </a:solidFill>
                <a:latin typeface="Arial" panose="020B0604020202020204" pitchFamily="34" charset="0"/>
              </a:rPr>
              <a:t>• Tréninkové a školící kurzy, nábor zaměstnanců, teambuilding. </a:t>
            </a:r>
          </a:p>
          <a:p>
            <a:r>
              <a:rPr lang="cs-CZ" sz="4800" b="0" i="0" u="none" strike="noStrike" baseline="0" dirty="0">
                <a:solidFill>
                  <a:srgbClr val="000000"/>
                </a:solidFill>
                <a:latin typeface="Arial" panose="020B0604020202020204" pitchFamily="34" charset="0"/>
              </a:rPr>
              <a:t>• Stáže pro studenty. </a:t>
            </a:r>
          </a:p>
          <a:p>
            <a:r>
              <a:rPr lang="cs-CZ" sz="4800" b="0" i="0" u="none" strike="noStrike" baseline="0" dirty="0">
                <a:latin typeface="Arial" panose="020B0604020202020204" pitchFamily="34" charset="0"/>
                <a:cs typeface="Arial" panose="020B0604020202020204" pitchFamily="34" charset="0"/>
              </a:rPr>
              <a:t>• Poradenství v oblasti dotací / běžné finanční poradenství.</a:t>
            </a:r>
          </a:p>
          <a:p>
            <a:endParaRPr lang="cs-CZ" sz="1800" b="0" i="0" u="none" strike="noStrike" baseline="0" dirty="0">
              <a:solidFill>
                <a:srgbClr val="000000"/>
              </a:solidFill>
              <a:latin typeface="Calibri" panose="020F0502020204030204" pitchFamily="34" charset="0"/>
            </a:endParaRPr>
          </a:p>
          <a:p>
            <a:endParaRPr lang="cs-CZ" sz="1800" b="0" i="0" u="none" strike="noStrike" baseline="0" dirty="0">
              <a:latin typeface="Calibri" panose="020F0502020204030204" pitchFamily="34" charset="0"/>
            </a:endParaRPr>
          </a:p>
          <a:p>
            <a:endParaRPr lang="cs-CZ" sz="1800" b="0" i="0" u="none" strike="noStrike" baseline="0" dirty="0">
              <a:latin typeface="Calibri" panose="020F0502020204030204" pitchFamily="34" charset="0"/>
            </a:endParaRPr>
          </a:p>
        </p:txBody>
      </p:sp>
    </p:spTree>
    <p:extLst>
      <p:ext uri="{BB962C8B-B14F-4D97-AF65-F5344CB8AC3E}">
        <p14:creationId xmlns:p14="http://schemas.microsoft.com/office/powerpoint/2010/main" val="3719968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45D5345-D38D-4E39-8270-50CF497168AF}"/>
              </a:ext>
            </a:extLst>
          </p:cNvPr>
          <p:cNvSpPr txBox="1">
            <a:spLocks noGrp="1"/>
          </p:cNvSpPr>
          <p:nvPr>
            <p:ph type="title"/>
          </p:nvPr>
        </p:nvSpPr>
        <p:spPr/>
        <p:txBody>
          <a:bodyPr/>
          <a:lstStyle/>
          <a:p>
            <a:pPr lvl="0"/>
            <a:r>
              <a:rPr lang="cs-CZ" dirty="0"/>
              <a:t>Vyjádření developera</a:t>
            </a:r>
          </a:p>
        </p:txBody>
      </p:sp>
      <p:sp>
        <p:nvSpPr>
          <p:cNvPr id="5" name="TextovéPole 4">
            <a:extLst>
              <a:ext uri="{FF2B5EF4-FFF2-40B4-BE49-F238E27FC236}">
                <a16:creationId xmlns:a16="http://schemas.microsoft.com/office/drawing/2014/main" id="{36D3567D-1EA9-4766-8242-356E57983749}"/>
              </a:ext>
            </a:extLst>
          </p:cNvPr>
          <p:cNvSpPr txBox="1"/>
          <p:nvPr/>
        </p:nvSpPr>
        <p:spPr>
          <a:xfrm>
            <a:off x="3348000" y="2124000"/>
            <a:ext cx="7772256" cy="4619854"/>
          </a:xfrm>
          <a:prstGeom prst="rect">
            <a:avLst/>
          </a:prstGeom>
          <a:noFill/>
        </p:spPr>
        <p:txBody>
          <a:bodyPr wrap="square" lIns="91440" tIns="45720" rIns="91440" bIns="45720" anchor="t">
            <a:spAutoFit/>
          </a:bodyPr>
          <a:lstStyle/>
          <a:p>
            <a:pPr marL="285750" indent="-285750" algn="l" rtl="0" fontAlgn="base">
              <a:lnSpc>
                <a:spcPct val="150000"/>
              </a:lnSpc>
              <a:buFont typeface="Arial" panose="020B0604020202020204" pitchFamily="34" charset="0"/>
              <a:buChar char="•"/>
            </a:pPr>
            <a:r>
              <a:rPr lang="cs-CZ" sz="1800" b="1" i="0" dirty="0">
                <a:solidFill>
                  <a:srgbClr val="000000"/>
                </a:solidFill>
                <a:effectLst/>
                <a:latin typeface="Calibri" panose="020F0502020204030204" pitchFamily="34" charset="0"/>
              </a:rPr>
              <a:t>Nedílná součást žádosti, kterou musí žadatel odevzdat</a:t>
            </a:r>
          </a:p>
          <a:p>
            <a:pPr marL="285750" indent="-285750" algn="l" rtl="0" fontAlgn="base">
              <a:lnSpc>
                <a:spcPct val="150000"/>
              </a:lnSpc>
              <a:buFont typeface="Arial" panose="020B0604020202020204" pitchFamily="34" charset="0"/>
              <a:buChar char="•"/>
            </a:pPr>
            <a:r>
              <a:rPr lang="cs-CZ" b="1" dirty="0">
                <a:solidFill>
                  <a:srgbClr val="000000"/>
                </a:solidFill>
                <a:latin typeface="Calibri" panose="020F0502020204030204" pitchFamily="34" charset="0"/>
              </a:rPr>
              <a:t>O vyjádření je nutno požádat developera do 13. 1. 2023 do 16h</a:t>
            </a:r>
            <a:endParaRPr lang="cs-CZ" sz="1800" b="1" i="0" dirty="0">
              <a:solidFill>
                <a:srgbClr val="000000"/>
              </a:solidFill>
              <a:effectLst/>
              <a:latin typeface="Calibri" panose="020F0502020204030204" pitchFamily="34" charset="0"/>
            </a:endParaRPr>
          </a:p>
          <a:p>
            <a:pPr marL="285750" indent="-285750" algn="l" rtl="0" fontAlgn="base">
              <a:lnSpc>
                <a:spcPct val="150000"/>
              </a:lnSpc>
              <a:buFont typeface="Arial" panose="020B0604020202020204" pitchFamily="34" charset="0"/>
              <a:buChar char="•"/>
            </a:pPr>
            <a:r>
              <a:rPr lang="cs-CZ" b="1" dirty="0">
                <a:solidFill>
                  <a:srgbClr val="000000"/>
                </a:solidFill>
                <a:latin typeface="Calibri" panose="020F0502020204030204" pitchFamily="34" charset="0"/>
              </a:rPr>
              <a:t>Developeři: </a:t>
            </a:r>
            <a:r>
              <a:rPr lang="cs-CZ" b="1" dirty="0" err="1">
                <a:solidFill>
                  <a:srgbClr val="000000"/>
                </a:solidFill>
                <a:latin typeface="Calibri" panose="020F0502020204030204" pitchFamily="34" charset="0"/>
              </a:rPr>
              <a:t>L.Michálková</a:t>
            </a:r>
            <a:r>
              <a:rPr lang="cs-CZ" b="1" dirty="0">
                <a:solidFill>
                  <a:srgbClr val="000000"/>
                </a:solidFill>
                <a:latin typeface="Calibri" panose="020F0502020204030204" pitchFamily="34" charset="0"/>
              </a:rPr>
              <a:t>, email: </a:t>
            </a:r>
            <a:r>
              <a:rPr lang="cs-CZ" sz="1800" b="1" dirty="0">
                <a:hlinkClick r:id="rId3"/>
              </a:rPr>
              <a:t>michalkova@cirihk.cz</a:t>
            </a:r>
            <a:r>
              <a:rPr lang="cs-CZ" sz="1800" b="1" dirty="0"/>
              <a:t>,  </a:t>
            </a:r>
            <a:r>
              <a:rPr lang="cs-CZ" b="1" dirty="0" err="1">
                <a:solidFill>
                  <a:srgbClr val="000000"/>
                </a:solidFill>
                <a:latin typeface="Calibri" panose="020F0502020204030204" pitchFamily="34" charset="0"/>
              </a:rPr>
              <a:t>T.Bergerová</a:t>
            </a:r>
            <a:r>
              <a:rPr lang="cs-CZ" b="1" dirty="0">
                <a:solidFill>
                  <a:srgbClr val="000000"/>
                </a:solidFill>
                <a:latin typeface="Calibri" panose="020F0502020204030204" pitchFamily="34" charset="0"/>
              </a:rPr>
              <a:t>, email: </a:t>
            </a:r>
            <a:r>
              <a:rPr lang="cs-CZ" sz="1800" b="1" dirty="0"/>
              <a:t>tbergerova@kr-kralovehradecky.cz</a:t>
            </a:r>
            <a:r>
              <a:rPr lang="cs-CZ" b="1" dirty="0">
                <a:solidFill>
                  <a:srgbClr val="000000"/>
                </a:solidFill>
                <a:latin typeface="Calibri" panose="020F0502020204030204" pitchFamily="34" charset="0"/>
              </a:rPr>
              <a:t> , J. Hýbl, email: </a:t>
            </a:r>
            <a:r>
              <a:rPr lang="cs-CZ" b="1" dirty="0">
                <a:solidFill>
                  <a:srgbClr val="000000"/>
                </a:solidFill>
                <a:latin typeface="Calibri" panose="020F0502020204030204" pitchFamily="34" charset="0"/>
                <a:hlinkClick r:id="rId4"/>
              </a:rPr>
              <a:t>hybl</a:t>
            </a:r>
            <a:r>
              <a:rPr lang="cs-CZ" sz="1800" b="1" dirty="0">
                <a:hlinkClick r:id="rId4"/>
              </a:rPr>
              <a:t>@cirihk.cz</a:t>
            </a:r>
            <a:endParaRPr lang="cs-CZ" sz="1800" b="1" i="0" dirty="0">
              <a:solidFill>
                <a:srgbClr val="000000"/>
              </a:solidFill>
              <a:effectLst/>
              <a:latin typeface="Calibri" panose="020F0502020204030204" pitchFamily="34" charset="0"/>
            </a:endParaRPr>
          </a:p>
          <a:p>
            <a:pPr marL="285750" indent="-285750" fontAlgn="base">
              <a:lnSpc>
                <a:spcPct val="150000"/>
              </a:lnSpc>
              <a:buFont typeface="Arial" panose="020B0604020202020204" pitchFamily="34" charset="0"/>
              <a:buChar char="•"/>
            </a:pPr>
            <a:r>
              <a:rPr lang="cs-CZ" sz="1800" b="1" dirty="0">
                <a:effectLst/>
                <a:latin typeface="Calibri" panose="020F0502020204030204" pitchFamily="34" charset="0"/>
                <a:ea typeface="Calibri" panose="020F0502020204030204" pitchFamily="34" charset="0"/>
                <a:cs typeface="Times New Roman" panose="02020603050405020304" pitchFamily="18" charset="0"/>
              </a:rPr>
              <a:t>Struktura dokumentu:</a:t>
            </a:r>
          </a:p>
          <a:p>
            <a:pPr marL="1200150" lvl="2" indent="-285750" fontAlgn="base">
              <a:lnSpc>
                <a:spcPct val="150000"/>
              </a:lnSpc>
              <a:buFont typeface="Arial" panose="020B0604020202020204" pitchFamily="34" charset="0"/>
              <a:buChar char="•"/>
            </a:pPr>
            <a:r>
              <a:rPr lang="cs-CZ" b="1" dirty="0">
                <a:effectLst/>
                <a:latin typeface="Calibri" panose="020F0502020204030204" pitchFamily="34" charset="0"/>
                <a:ea typeface="Calibri" panose="020F0502020204030204" pitchFamily="34" charset="0"/>
                <a:cs typeface="Times New Roman" panose="02020603050405020304" pitchFamily="18" charset="0"/>
              </a:rPr>
              <a:t>Účel voucheru – vybraná služba kreativce</a:t>
            </a:r>
          </a:p>
          <a:p>
            <a:pPr marL="1200150" lvl="2" indent="-285750" fontAlgn="base">
              <a:lnSpc>
                <a:spcPct val="150000"/>
              </a:lnSpc>
              <a:buFont typeface="Arial" panose="020B0604020202020204" pitchFamily="34" charset="0"/>
              <a:buChar char="•"/>
            </a:pPr>
            <a:r>
              <a:rPr lang="cs-CZ" b="1" i="0" dirty="0">
                <a:solidFill>
                  <a:srgbClr val="000000"/>
                </a:solidFill>
                <a:effectLst/>
                <a:latin typeface="Calibri" panose="020F0502020204030204" pitchFamily="34" charset="0"/>
              </a:rPr>
              <a:t>Využití voucheru – </a:t>
            </a:r>
            <a:r>
              <a:rPr lang="cs-CZ" b="1" dirty="0">
                <a:solidFill>
                  <a:srgbClr val="000000"/>
                </a:solidFill>
                <a:latin typeface="Calibri" panose="020F0502020204030204" pitchFamily="34" charset="0"/>
              </a:rPr>
              <a:t>přidaná inovativní hodnota, kterou přinese</a:t>
            </a:r>
          </a:p>
          <a:p>
            <a:pPr marL="1200150" lvl="2" indent="-285750" fontAlgn="base">
              <a:lnSpc>
                <a:spcPct val="150000"/>
              </a:lnSpc>
              <a:buFont typeface="Arial" panose="020B0604020202020204" pitchFamily="34" charset="0"/>
              <a:buChar char="•"/>
            </a:pPr>
            <a:r>
              <a:rPr lang="cs-CZ" b="1" dirty="0">
                <a:solidFill>
                  <a:srgbClr val="000000"/>
                </a:solidFill>
                <a:latin typeface="Calibri" panose="020F0502020204030204" pitchFamily="34" charset="0"/>
              </a:rPr>
              <a:t>Popis inovativnosti</a:t>
            </a:r>
          </a:p>
          <a:p>
            <a:pPr marL="1200150" lvl="2" indent="-285750" fontAlgn="base">
              <a:lnSpc>
                <a:spcPct val="150000"/>
              </a:lnSpc>
              <a:buFont typeface="Arial" panose="020B0604020202020204" pitchFamily="34" charset="0"/>
              <a:buChar char="•"/>
            </a:pPr>
            <a:r>
              <a:rPr lang="cs-CZ" b="1" dirty="0">
                <a:effectLst/>
                <a:latin typeface="Calibri" panose="020F0502020204030204" pitchFamily="34" charset="0"/>
                <a:ea typeface="Calibri" panose="020F0502020204030204" pitchFamily="34" charset="0"/>
                <a:cs typeface="Times New Roman" panose="02020603050405020304" pitchFamily="18" charset="0"/>
              </a:rPr>
              <a:t>Soulad předmětu podnikání žadatele s RIS3 doménou</a:t>
            </a:r>
            <a:endParaRPr lang="cs-CZ"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1200150" lvl="2" indent="-285750" fontAlgn="base">
              <a:lnSpc>
                <a:spcPct val="150000"/>
              </a:lnSpc>
              <a:buFont typeface="Arial" panose="020B0604020202020204" pitchFamily="34" charset="0"/>
              <a:buChar char="•"/>
            </a:pPr>
            <a:r>
              <a:rPr lang="cs-CZ" b="1" dirty="0">
                <a:effectLst/>
                <a:latin typeface="Calibri" panose="020F0502020204030204" pitchFamily="34" charset="0"/>
                <a:ea typeface="Calibri" panose="020F0502020204030204" pitchFamily="34" charset="0"/>
                <a:cs typeface="Times New Roman" panose="02020603050405020304" pitchFamily="18" charset="0"/>
              </a:rPr>
              <a:t>Soulad předmětu výstupu projektu s RIS3 cíli – nezbytná podmínka</a:t>
            </a:r>
          </a:p>
          <a:p>
            <a:pPr marL="1200150" lvl="2" indent="-285750" fontAlgn="base">
              <a:lnSpc>
                <a:spcPct val="150000"/>
              </a:lnSpc>
              <a:buFont typeface="Arial" panose="020B0604020202020204" pitchFamily="34" charset="0"/>
              <a:buChar char="•"/>
            </a:pPr>
            <a:r>
              <a:rPr lang="cs-CZ" b="1" dirty="0">
                <a:hlinkClick r:id="rId5"/>
              </a:rPr>
              <a:t>RIS3 (proinovace.cz)</a:t>
            </a:r>
            <a:endParaRPr lang="cs-CZ"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4" name="Grafický objekt 3" descr="Seznam obrys">
            <a:extLst>
              <a:ext uri="{FF2B5EF4-FFF2-40B4-BE49-F238E27FC236}">
                <a16:creationId xmlns:a16="http://schemas.microsoft.com/office/drawing/2014/main" id="{C9511717-E064-4102-9E21-B5F897A842A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47040" y="2407622"/>
            <a:ext cx="2839720" cy="2839720"/>
          </a:xfrm>
          <a:prstGeom prst="rect">
            <a:avLst/>
          </a:prstGeom>
        </p:spPr>
      </p:pic>
    </p:spTree>
    <p:extLst>
      <p:ext uri="{BB962C8B-B14F-4D97-AF65-F5344CB8AC3E}">
        <p14:creationId xmlns:p14="http://schemas.microsoft.com/office/powerpoint/2010/main" val="419761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45D5345-D38D-4E39-8270-50CF497168AF}"/>
              </a:ext>
            </a:extLst>
          </p:cNvPr>
          <p:cNvSpPr txBox="1">
            <a:spLocks noGrp="1"/>
          </p:cNvSpPr>
          <p:nvPr>
            <p:ph type="title"/>
          </p:nvPr>
        </p:nvSpPr>
        <p:spPr/>
        <p:txBody>
          <a:bodyPr/>
          <a:lstStyle/>
          <a:p>
            <a:pPr lvl="0"/>
            <a:r>
              <a:rPr lang="cs-CZ" dirty="0"/>
              <a:t>Povinné přílohy žádosti</a:t>
            </a:r>
          </a:p>
        </p:txBody>
      </p:sp>
      <p:sp>
        <p:nvSpPr>
          <p:cNvPr id="5" name="TextovéPole 4">
            <a:extLst>
              <a:ext uri="{FF2B5EF4-FFF2-40B4-BE49-F238E27FC236}">
                <a16:creationId xmlns:a16="http://schemas.microsoft.com/office/drawing/2014/main" id="{36D3567D-1EA9-4766-8242-356E57983749}"/>
              </a:ext>
            </a:extLst>
          </p:cNvPr>
          <p:cNvSpPr txBox="1"/>
          <p:nvPr/>
        </p:nvSpPr>
        <p:spPr>
          <a:xfrm>
            <a:off x="3370254" y="2477644"/>
            <a:ext cx="8493500" cy="4420184"/>
          </a:xfrm>
          <a:prstGeom prst="rect">
            <a:avLst/>
          </a:prstGeom>
          <a:noFill/>
        </p:spPr>
        <p:txBody>
          <a:bodyPr wrap="square" lIns="91440" tIns="45720" rIns="91440" bIns="45720" anchor="t">
            <a:spAutoFit/>
          </a:bodyPr>
          <a:lstStyle/>
          <a:p>
            <a:pPr marL="342900" lvl="0" indent="-342900" algn="just">
              <a:lnSpc>
                <a:spcPct val="107000"/>
              </a:lnSpc>
              <a:buFont typeface="Symbol" panose="05050102010706020507" pitchFamily="18" charset="2"/>
              <a:buChar char=""/>
            </a:pPr>
            <a:r>
              <a:rPr lang="cs-CZ" sz="1800" b="1" dirty="0">
                <a:effectLst/>
                <a:latin typeface="Arial" panose="020B0604020202020204" pitchFamily="34" charset="0"/>
                <a:ea typeface="Calibri" panose="020F0502020204030204" pitchFamily="34" charset="0"/>
                <a:cs typeface="Times New Roman" panose="02020603050405020304" pitchFamily="18" charset="0"/>
              </a:rPr>
              <a:t>Údaje o skutečném majiteli právnické osoby podle zákona upravujícího evidenci skutečných majitelů ve formě</a:t>
            </a:r>
            <a:r>
              <a:rPr lang="cs-CZ" sz="1800" dirty="0">
                <a:effectLst/>
                <a:latin typeface="Arial" panose="020B0604020202020204" pitchFamily="34" charset="0"/>
                <a:ea typeface="Calibri" panose="020F0502020204030204" pitchFamily="34" charset="0"/>
                <a:cs typeface="Times New Roman" panose="02020603050405020304" pitchFamily="18" charset="0"/>
              </a:rPr>
              <a:t> </a:t>
            </a:r>
            <a:r>
              <a:rPr lang="cs-CZ" sz="1800" b="1" u="sng" dirty="0">
                <a:effectLst/>
                <a:latin typeface="Arial" panose="020B0604020202020204" pitchFamily="34" charset="0"/>
                <a:ea typeface="Calibri" panose="020F0502020204030204" pitchFamily="34" charset="0"/>
                <a:cs typeface="Times New Roman" panose="02020603050405020304" pitchFamily="18" charset="0"/>
              </a:rPr>
              <a:t>úplného výpisu</a:t>
            </a:r>
            <a:r>
              <a:rPr lang="cs-CZ" sz="1800" dirty="0">
                <a:effectLst/>
                <a:latin typeface="Arial" panose="020B0604020202020204" pitchFamily="34" charset="0"/>
                <a:ea typeface="Calibri" panose="020F0502020204030204" pitchFamily="34" charset="0"/>
                <a:cs typeface="Times New Roman" panose="02020603050405020304" pitchFamily="18" charset="0"/>
              </a:rPr>
              <a:t> platných údajů a údajů, které byly vymazány bez náhrady nebo s nahrazením novými údaji, jedná-li se o evidující osobu.</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cs-CZ" sz="1800" b="1" dirty="0">
                <a:effectLst/>
                <a:latin typeface="Arial" panose="020B0604020202020204" pitchFamily="34" charset="0"/>
                <a:ea typeface="Calibri" panose="020F0502020204030204" pitchFamily="34" charset="0"/>
                <a:cs typeface="Times New Roman" panose="02020603050405020304" pitchFamily="18" charset="0"/>
              </a:rPr>
              <a:t>Kopie výpisu z bankovního účtu </a:t>
            </a:r>
            <a:r>
              <a:rPr lang="cs-CZ" sz="1800" dirty="0">
                <a:effectLst/>
                <a:latin typeface="Arial" panose="020B0604020202020204" pitchFamily="34" charset="0"/>
                <a:ea typeface="Calibri" panose="020F0502020204030204" pitchFamily="34" charset="0"/>
                <a:cs typeface="Times New Roman" panose="02020603050405020304" pitchFamily="18" charset="0"/>
              </a:rPr>
              <a:t>(stačí titulní strana s identifikací majitele účtu).</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cs-CZ" sz="1800" b="1" dirty="0">
                <a:effectLst/>
                <a:latin typeface="Arial" panose="020B0604020202020204" pitchFamily="34" charset="0"/>
                <a:ea typeface="Calibri" panose="020F0502020204030204" pitchFamily="34" charset="0"/>
                <a:cs typeface="Times New Roman" panose="02020603050405020304" pitchFamily="18" charset="0"/>
              </a:rPr>
              <a:t>Kopie smlouvy uzavřené s poskytovatelem kreativních služeb</a:t>
            </a:r>
            <a:r>
              <a:rPr lang="cs-CZ" sz="1800" dirty="0">
                <a:effectLst/>
                <a:latin typeface="Arial" panose="020B0604020202020204" pitchFamily="34" charset="0"/>
                <a:ea typeface="Calibri" panose="020F0502020204030204" pitchFamily="34" charset="0"/>
                <a:cs typeface="Times New Roman" panose="02020603050405020304" pitchFamily="18" charset="0"/>
              </a:rPr>
              <a:t>, jejíž součástí je položkový rozpočet.</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cs-CZ" sz="1800" b="1" dirty="0">
                <a:effectLst/>
                <a:latin typeface="Arial" panose="020B0604020202020204" pitchFamily="34" charset="0"/>
                <a:ea typeface="Calibri" panose="020F0502020204030204" pitchFamily="34" charset="0"/>
                <a:cs typeface="Times New Roman" panose="02020603050405020304" pitchFamily="18" charset="0"/>
              </a:rPr>
              <a:t>Vyjádření RIS3 developera </a:t>
            </a:r>
            <a:r>
              <a:rPr lang="cs-CZ" sz="1800" dirty="0">
                <a:effectLst/>
                <a:latin typeface="Arial" panose="020B0604020202020204" pitchFamily="34" charset="0"/>
                <a:ea typeface="Calibri" panose="020F0502020204030204" pitchFamily="34" charset="0"/>
                <a:cs typeface="Times New Roman" panose="02020603050405020304" pitchFamily="18" charset="0"/>
              </a:rPr>
              <a:t>– o vyjádření je možné požádat developera, uvedeného v Kontaktních osobách nejpozději do 13.01.2023 do 16:00 hod.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cs-CZ" sz="1800" b="1" dirty="0">
                <a:effectLst/>
                <a:latin typeface="Arial" panose="020B0604020202020204" pitchFamily="34" charset="0"/>
                <a:ea typeface="Calibri" panose="020F0502020204030204" pitchFamily="34" charset="0"/>
                <a:cs typeface="Times New Roman" panose="02020603050405020304" pitchFamily="18" charset="0"/>
              </a:rPr>
              <a:t>Výpis ze živnostenského rejstříku o umístění provozovny </a:t>
            </a:r>
            <a:r>
              <a:rPr lang="cs-CZ" sz="1800" dirty="0">
                <a:effectLst/>
                <a:latin typeface="Arial" panose="020B0604020202020204" pitchFamily="34" charset="0"/>
                <a:ea typeface="Calibri" panose="020F0502020204030204" pitchFamily="34" charset="0"/>
                <a:cs typeface="Times New Roman" panose="02020603050405020304" pitchFamily="18" charset="0"/>
              </a:rPr>
              <a:t>na území Královéhradeckého kraje (v případě, že má žadatel o dotaci sídlo mimo území Královéhradeckého kraje).</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1200150" lvl="2" indent="-285750" fontAlgn="base">
              <a:lnSpc>
                <a:spcPct val="150000"/>
              </a:lnSpc>
              <a:buFont typeface="Arial" panose="020B0604020202020204" pitchFamily="34" charset="0"/>
              <a:buChar char="•"/>
            </a:pPr>
            <a:endParaRPr lang="cs-CZ"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4" name="Grafický objekt 3" descr="Seznam obrys">
            <a:extLst>
              <a:ext uri="{FF2B5EF4-FFF2-40B4-BE49-F238E27FC236}">
                <a16:creationId xmlns:a16="http://schemas.microsoft.com/office/drawing/2014/main" id="{C9511717-E064-4102-9E21-B5F897A842A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7040" y="2407622"/>
            <a:ext cx="2839720" cy="2839720"/>
          </a:xfrm>
          <a:prstGeom prst="rect">
            <a:avLst/>
          </a:prstGeom>
        </p:spPr>
      </p:pic>
    </p:spTree>
    <p:extLst>
      <p:ext uri="{BB962C8B-B14F-4D97-AF65-F5344CB8AC3E}">
        <p14:creationId xmlns:p14="http://schemas.microsoft.com/office/powerpoint/2010/main" val="1554447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6580622-C726-486D-957C-ACEA96902EAA}"/>
              </a:ext>
            </a:extLst>
          </p:cNvPr>
          <p:cNvSpPr>
            <a:spLocks noGrp="1"/>
          </p:cNvSpPr>
          <p:nvPr>
            <p:ph type="title"/>
          </p:nvPr>
        </p:nvSpPr>
        <p:spPr/>
        <p:txBody>
          <a:bodyPr/>
          <a:lstStyle/>
          <a:p>
            <a:r>
              <a:rPr lang="cs-CZ" dirty="0"/>
              <a:t>Další podmínky dotačního programu</a:t>
            </a:r>
          </a:p>
        </p:txBody>
      </p:sp>
      <p:sp>
        <p:nvSpPr>
          <p:cNvPr id="3" name="Zástupný obsah 2">
            <a:extLst>
              <a:ext uri="{FF2B5EF4-FFF2-40B4-BE49-F238E27FC236}">
                <a16:creationId xmlns:a16="http://schemas.microsoft.com/office/drawing/2014/main" id="{E18B4F11-F7F5-4AF9-B147-0B3166C894E8}"/>
              </a:ext>
            </a:extLst>
          </p:cNvPr>
          <p:cNvSpPr>
            <a:spLocks noGrp="1"/>
          </p:cNvSpPr>
          <p:nvPr>
            <p:ph idx="4294967295"/>
          </p:nvPr>
        </p:nvSpPr>
        <p:spPr>
          <a:xfrm>
            <a:off x="0" y="1922585"/>
            <a:ext cx="12192000" cy="4771292"/>
          </a:xfrm>
        </p:spPr>
        <p:txBody>
          <a:bodyPr>
            <a:noAutofit/>
          </a:bodyPr>
          <a:lstStyle/>
          <a:p>
            <a:pPr lvl="0" indent="-342900" algn="just">
              <a:lnSpc>
                <a:spcPct val="107000"/>
              </a:lnSpc>
              <a:spcBef>
                <a:spcPts val="0"/>
              </a:spcBef>
              <a:buFont typeface="+mj-lt"/>
              <a:buAutoNum type="arabicParenR"/>
            </a:pPr>
            <a:r>
              <a:rPr lang="cs-CZ" sz="1250" dirty="0">
                <a:effectLst/>
                <a:latin typeface="Arial" panose="020B0604020202020204" pitchFamily="34" charset="0"/>
                <a:ea typeface="Calibri" panose="020F0502020204030204" pitchFamily="34" charset="0"/>
                <a:cs typeface="Times New Roman" panose="02020603050405020304" pitchFamily="18" charset="0"/>
              </a:rPr>
              <a:t>Dotační program se řídí </a:t>
            </a:r>
            <a:r>
              <a:rPr lang="cs-CZ" sz="1250" b="1" dirty="0">
                <a:effectLst/>
                <a:latin typeface="Arial" panose="020B0604020202020204" pitchFamily="34" charset="0"/>
                <a:ea typeface="Calibri" panose="020F0502020204030204" pitchFamily="34" charset="0"/>
                <a:cs typeface="Times New Roman" panose="02020603050405020304" pitchFamily="18" charset="0"/>
              </a:rPr>
              <a:t>Zásadami pro poskytování dotací a darů z rozpočtu Královéhradeckého kraje</a:t>
            </a:r>
            <a:r>
              <a:rPr lang="cs-CZ" sz="1250" dirty="0">
                <a:effectLst/>
                <a:latin typeface="Arial" panose="020B0604020202020204" pitchFamily="34" charset="0"/>
                <a:ea typeface="Calibri" panose="020F0502020204030204" pitchFamily="34" charset="0"/>
                <a:cs typeface="Times New Roman" panose="02020603050405020304" pitchFamily="18" charset="0"/>
              </a:rPr>
              <a:t>.</a:t>
            </a:r>
            <a:endParaRPr lang="cs-CZ" sz="1250" dirty="0">
              <a:effectLst/>
              <a:latin typeface="Calibri" panose="020F0502020204030204" pitchFamily="34" charset="0"/>
              <a:ea typeface="Calibri" panose="020F0502020204030204" pitchFamily="34" charset="0"/>
              <a:cs typeface="Times New Roman" panose="02020603050405020304" pitchFamily="18" charset="0"/>
            </a:endParaRPr>
          </a:p>
          <a:p>
            <a:pPr lvl="0" indent="-342900" algn="just">
              <a:lnSpc>
                <a:spcPct val="107000"/>
              </a:lnSpc>
              <a:spcBef>
                <a:spcPts val="0"/>
              </a:spcBef>
              <a:buFont typeface="+mj-lt"/>
              <a:buAutoNum type="arabicParenR"/>
            </a:pPr>
            <a:r>
              <a:rPr lang="cs-CZ" sz="1250" b="1" dirty="0">
                <a:effectLst/>
                <a:latin typeface="Arial" panose="020B0604020202020204" pitchFamily="34" charset="0"/>
                <a:ea typeface="Calibri" panose="020F0502020204030204" pitchFamily="34" charset="0"/>
                <a:cs typeface="Times New Roman" panose="02020603050405020304" pitchFamily="18" charset="0"/>
              </a:rPr>
              <a:t>Žadatel o dotaci smí do tohoto dotačního programu podat pouze 1 žádost o dotaci.</a:t>
            </a:r>
            <a:endParaRPr lang="cs-CZ" sz="1250" dirty="0">
              <a:effectLst/>
              <a:latin typeface="Calibri" panose="020F0502020204030204" pitchFamily="34" charset="0"/>
              <a:ea typeface="Calibri" panose="020F0502020204030204" pitchFamily="34" charset="0"/>
              <a:cs typeface="Times New Roman" panose="02020603050405020304" pitchFamily="18" charset="0"/>
            </a:endParaRPr>
          </a:p>
          <a:p>
            <a:pPr lvl="0" indent="-342900" algn="just">
              <a:lnSpc>
                <a:spcPct val="107000"/>
              </a:lnSpc>
              <a:spcBef>
                <a:spcPts val="0"/>
              </a:spcBef>
              <a:buFont typeface="+mj-lt"/>
              <a:buAutoNum type="arabicParenR"/>
            </a:pPr>
            <a:r>
              <a:rPr lang="cs-CZ" sz="1250" dirty="0">
                <a:effectLst/>
                <a:latin typeface="Arial" panose="020B0604020202020204" pitchFamily="34" charset="0"/>
                <a:ea typeface="Calibri" panose="020F0502020204030204" pitchFamily="34" charset="0"/>
                <a:cs typeface="Times New Roman" panose="02020603050405020304" pitchFamily="18" charset="0"/>
              </a:rPr>
              <a:t>V případě, že žádost o dotaci nebude doručena Královéhradeckému kraji elektronicky (DOTIS + DS) ve lhůtě pro podání žádosti o dotaci, nebude taková žádost zařazena do schvalovacího procesu.</a:t>
            </a:r>
            <a:endParaRPr lang="cs-CZ" sz="1250" dirty="0">
              <a:effectLst/>
              <a:latin typeface="Calibri" panose="020F0502020204030204" pitchFamily="34" charset="0"/>
              <a:ea typeface="Calibri" panose="020F0502020204030204" pitchFamily="34" charset="0"/>
              <a:cs typeface="Times New Roman" panose="02020603050405020304" pitchFamily="18" charset="0"/>
            </a:endParaRPr>
          </a:p>
          <a:p>
            <a:pPr lvl="0" indent="-342900" algn="just">
              <a:lnSpc>
                <a:spcPct val="107000"/>
              </a:lnSpc>
              <a:spcBef>
                <a:spcPts val="0"/>
              </a:spcBef>
              <a:buFont typeface="+mj-lt"/>
              <a:buAutoNum type="arabicParenR"/>
            </a:pPr>
            <a:r>
              <a:rPr lang="cs-CZ" sz="1250" dirty="0">
                <a:effectLst/>
                <a:latin typeface="Arial" panose="020B0604020202020204" pitchFamily="34" charset="0"/>
                <a:ea typeface="Calibri" panose="020F0502020204030204" pitchFamily="34" charset="0"/>
                <a:cs typeface="Times New Roman" panose="02020603050405020304" pitchFamily="18" charset="0"/>
              </a:rPr>
              <a:t>V rozpočtu žádosti o dotaci nesmí být kalkulován zisk, ani nesmí být v rámci realizace projektu fakticky uskutečňován.</a:t>
            </a:r>
            <a:endParaRPr lang="cs-CZ" sz="1250" dirty="0">
              <a:effectLst/>
              <a:latin typeface="Calibri" panose="020F0502020204030204" pitchFamily="34" charset="0"/>
              <a:ea typeface="Calibri" panose="020F0502020204030204" pitchFamily="34" charset="0"/>
              <a:cs typeface="Times New Roman" panose="02020603050405020304" pitchFamily="18" charset="0"/>
            </a:endParaRPr>
          </a:p>
          <a:p>
            <a:pPr lvl="0" indent="-342900" algn="just">
              <a:lnSpc>
                <a:spcPct val="107000"/>
              </a:lnSpc>
              <a:spcBef>
                <a:spcPts val="0"/>
              </a:spcBef>
              <a:buFont typeface="+mj-lt"/>
              <a:buAutoNum type="arabicParenR"/>
            </a:pPr>
            <a:r>
              <a:rPr lang="cs-CZ" sz="1250" dirty="0">
                <a:effectLst/>
                <a:latin typeface="Arial" panose="020B0604020202020204" pitchFamily="34" charset="0"/>
                <a:ea typeface="Calibri" panose="020F0502020204030204" pitchFamily="34" charset="0"/>
                <a:cs typeface="Times New Roman" panose="02020603050405020304" pitchFamily="18" charset="0"/>
              </a:rPr>
              <a:t>Příjemce dotace je povinen v rámci účetnictví vést výdaje vynaložené na realizaci projektu odděleně (např. analytická evidence, střediska apod.), v členění na výdaje financované z poskytnuté dotace a výdaje financované z vlastního podílu, v souladu se zákonem č. 563/1991 Sb., o účetnictví, ve znění pozdějších předpisů.</a:t>
            </a:r>
            <a:endParaRPr lang="cs-CZ" sz="1250" dirty="0">
              <a:effectLst/>
              <a:latin typeface="Calibri" panose="020F0502020204030204" pitchFamily="34" charset="0"/>
              <a:ea typeface="Calibri" panose="020F0502020204030204" pitchFamily="34" charset="0"/>
              <a:cs typeface="Times New Roman" panose="02020603050405020304" pitchFamily="18" charset="0"/>
            </a:endParaRPr>
          </a:p>
          <a:p>
            <a:pPr lvl="0" indent="-342900" algn="just">
              <a:lnSpc>
                <a:spcPct val="107000"/>
              </a:lnSpc>
              <a:spcBef>
                <a:spcPts val="0"/>
              </a:spcBef>
              <a:buFont typeface="+mj-lt"/>
              <a:buAutoNum type="arabicParenR"/>
            </a:pPr>
            <a:r>
              <a:rPr lang="cs-CZ" sz="1250" dirty="0">
                <a:effectLst/>
                <a:latin typeface="Arial" panose="020B0604020202020204" pitchFamily="34" charset="0"/>
                <a:ea typeface="Calibri" panose="020F0502020204030204" pitchFamily="34" charset="0"/>
                <a:cs typeface="Times New Roman" panose="02020603050405020304" pitchFamily="18" charset="0"/>
              </a:rPr>
              <a:t>Příjemce dotace je povinen při propagaci projektu (v médiích, na webových stránkách apod.) uvést skutečnost, že projekt je podporován Královéhradeckým krajem, přičemž může využít logotyp kraje. Podmínky použití logotypu kraje jsou umístěny na dotačním portále v dokumentech ke stažení/dokumentech a manuálech.</a:t>
            </a:r>
            <a:endParaRPr lang="cs-CZ" sz="1250" dirty="0">
              <a:effectLst/>
              <a:latin typeface="Calibri" panose="020F0502020204030204" pitchFamily="34" charset="0"/>
              <a:ea typeface="Calibri" panose="020F0502020204030204" pitchFamily="34" charset="0"/>
              <a:cs typeface="Times New Roman" panose="02020603050405020304" pitchFamily="18" charset="0"/>
            </a:endParaRPr>
          </a:p>
          <a:p>
            <a:pPr lvl="0" indent="-342900" algn="just">
              <a:lnSpc>
                <a:spcPct val="107000"/>
              </a:lnSpc>
              <a:spcBef>
                <a:spcPts val="0"/>
              </a:spcBef>
              <a:buFont typeface="+mj-lt"/>
              <a:buAutoNum type="arabicParenR"/>
            </a:pPr>
            <a:r>
              <a:rPr lang="cs-CZ" sz="1250" dirty="0">
                <a:effectLst/>
                <a:latin typeface="Arial" panose="020B0604020202020204" pitchFamily="34" charset="0"/>
                <a:ea typeface="Calibri" panose="020F0502020204030204" pitchFamily="34" charset="0"/>
                <a:cs typeface="Times New Roman" panose="02020603050405020304" pitchFamily="18" charset="0"/>
              </a:rPr>
              <a:t>Projekt musí být realizován na základě smlouvy uzavřené mezi žadatelem o kreativní voucher a kreativcem působícím ve vymezených oblastech kulturních a kreativních průmyslů, který je zařazen do Galerie kreativců zveřejněné na portále www.proinovace.cz.</a:t>
            </a:r>
            <a:endParaRPr lang="cs-CZ" sz="1250" dirty="0">
              <a:effectLst/>
              <a:latin typeface="Calibri" panose="020F0502020204030204" pitchFamily="34" charset="0"/>
              <a:ea typeface="Calibri" panose="020F0502020204030204" pitchFamily="34" charset="0"/>
              <a:cs typeface="Times New Roman" panose="02020603050405020304" pitchFamily="18" charset="0"/>
            </a:endParaRPr>
          </a:p>
          <a:p>
            <a:pPr lvl="0" indent="-342900" algn="just">
              <a:lnSpc>
                <a:spcPct val="107000"/>
              </a:lnSpc>
              <a:spcBef>
                <a:spcPts val="0"/>
              </a:spcBef>
              <a:buFont typeface="+mj-lt"/>
              <a:buAutoNum type="arabicParenR"/>
            </a:pPr>
            <a:r>
              <a:rPr lang="cs-CZ" sz="1250" dirty="0">
                <a:effectLst/>
                <a:latin typeface="Arial" panose="020B0604020202020204" pitchFamily="34" charset="0"/>
                <a:ea typeface="Calibri" panose="020F0502020204030204" pitchFamily="34" charset="0"/>
                <a:cs typeface="Times New Roman" panose="02020603050405020304" pitchFamily="18" charset="0"/>
              </a:rPr>
              <a:t>Seznam kreativců byl uzavřen dne 16.09.2022 a zveřejněn na webových stránkách:</a:t>
            </a:r>
            <a:r>
              <a:rPr lang="cs-CZ" sz="1250" dirty="0">
                <a:latin typeface="Calibri" panose="020F0502020204030204" pitchFamily="34" charset="0"/>
                <a:ea typeface="Calibri" panose="020F0502020204030204" pitchFamily="34" charset="0"/>
                <a:cs typeface="Times New Roman" panose="02020603050405020304" pitchFamily="18" charset="0"/>
              </a:rPr>
              <a:t>  </a:t>
            </a:r>
            <a:r>
              <a:rPr lang="cs-CZ" sz="125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2"/>
              </a:rPr>
              <a:t>https://www.proinovace.cz/cs/kreativci/galerie-</a:t>
            </a:r>
            <a:r>
              <a:rPr lang="cs-CZ" sz="1250" u="sng" dirty="0" err="1">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2"/>
              </a:rPr>
              <a:t>kreativcu</a:t>
            </a:r>
            <a:r>
              <a:rPr lang="cs-CZ" sz="125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rPr>
              <a:t>.</a:t>
            </a:r>
            <a:endParaRPr lang="cs-CZ" sz="1250" dirty="0">
              <a:effectLst/>
              <a:latin typeface="Calibri" panose="020F0502020204030204" pitchFamily="34" charset="0"/>
              <a:ea typeface="Calibri" panose="020F0502020204030204" pitchFamily="34" charset="0"/>
              <a:cs typeface="Times New Roman" panose="02020603050405020304" pitchFamily="18" charset="0"/>
            </a:endParaRPr>
          </a:p>
          <a:p>
            <a:pPr lvl="0" indent="-342900" algn="just">
              <a:lnSpc>
                <a:spcPct val="107000"/>
              </a:lnSpc>
              <a:spcBef>
                <a:spcPts val="0"/>
              </a:spcBef>
              <a:buFont typeface="+mj-lt"/>
              <a:buAutoNum type="arabicParenR"/>
            </a:pPr>
            <a:r>
              <a:rPr lang="cs-CZ" sz="1250" dirty="0">
                <a:effectLst/>
                <a:latin typeface="Arial" panose="020B0604020202020204" pitchFamily="34" charset="0"/>
                <a:ea typeface="Calibri" panose="020F0502020204030204" pitchFamily="34" charset="0"/>
                <a:cs typeface="Times New Roman" panose="02020603050405020304" pitchFamily="18" charset="0"/>
              </a:rPr>
              <a:t>Žadatel o dotaci nemá u poskytovatele kreativních služeb majetkový podíl, ani se nesmí podílet na jeho řízení. Statutární orgán ani žádný ze členů statutárního orgánu žadatele o dotaci nesmí být v pracovněprávním vztahu s poskytovatelem kreativních služeb.</a:t>
            </a:r>
            <a:endParaRPr lang="cs-CZ" sz="1250" dirty="0">
              <a:effectLst/>
              <a:latin typeface="Calibri" panose="020F0502020204030204" pitchFamily="34" charset="0"/>
              <a:ea typeface="Calibri" panose="020F0502020204030204" pitchFamily="34" charset="0"/>
              <a:cs typeface="Times New Roman" panose="02020603050405020304" pitchFamily="18" charset="0"/>
            </a:endParaRPr>
          </a:p>
          <a:p>
            <a:pPr lvl="0" indent="-342900" algn="just">
              <a:lnSpc>
                <a:spcPct val="107000"/>
              </a:lnSpc>
              <a:spcBef>
                <a:spcPts val="0"/>
              </a:spcBef>
              <a:spcAft>
                <a:spcPts val="800"/>
              </a:spcAft>
              <a:buFont typeface="+mj-lt"/>
              <a:buAutoNum type="arabicParenR"/>
            </a:pPr>
            <a:r>
              <a:rPr lang="cs-CZ" sz="1250" dirty="0">
                <a:effectLst/>
                <a:latin typeface="Arial" panose="020B0604020202020204" pitchFamily="34" charset="0"/>
                <a:ea typeface="Calibri" panose="020F0502020204030204" pitchFamily="34" charset="0"/>
                <a:cs typeface="Times New Roman" panose="02020603050405020304" pitchFamily="18" charset="0"/>
              </a:rPr>
              <a:t>Přílohou podmínek dotačního programu je přehled hospodářsky slabých regionů.</a:t>
            </a:r>
            <a:endParaRPr lang="cs-CZ" sz="125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24175238"/>
      </p:ext>
    </p:extLst>
  </p:cSld>
  <p:clrMapOvr>
    <a:masterClrMapping/>
  </p:clrMapOvr>
</p:sld>
</file>

<file path=ppt/theme/theme1.xml><?xml version="1.0" encoding="utf-8"?>
<a:theme xmlns:a="http://schemas.openxmlformats.org/drawingml/2006/main" name="Dokument Vítá vá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AEE0AD79578F884DA448C38974415E02" ma:contentTypeVersion="16" ma:contentTypeDescription="Vytvoří nový dokument" ma:contentTypeScope="" ma:versionID="d203996ff4a4fb09bf9693e16601be19">
  <xsd:schema xmlns:xsd="http://www.w3.org/2001/XMLSchema" xmlns:xs="http://www.w3.org/2001/XMLSchema" xmlns:p="http://schemas.microsoft.com/office/2006/metadata/properties" xmlns:ns2="5c5e1362-9f74-4471-aa03-524bf5ae6836" xmlns:ns3="766e70fa-7670-43a6-99e2-cc25946fa8ea" targetNamespace="http://schemas.microsoft.com/office/2006/metadata/properties" ma:root="true" ma:fieldsID="669f38e19a5c7cd29cad461d95759814" ns2:_="" ns3:_="">
    <xsd:import namespace="5c5e1362-9f74-4471-aa03-524bf5ae6836"/>
    <xsd:import namespace="766e70fa-7670-43a6-99e2-cc25946fa8e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5e1362-9f74-4471-aa03-524bf5ae68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Značky obrázků" ma:readOnly="false" ma:fieldId="{5cf76f15-5ced-4ddc-b409-7134ff3c332f}" ma:taxonomyMulti="true" ma:sspId="d6d2dea4-6a5c-40bd-b353-e49838515ca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66e70fa-7670-43a6-99e2-cc25946fa8ea" elementFormDefault="qualified">
    <xsd:import namespace="http://schemas.microsoft.com/office/2006/documentManagement/types"/>
    <xsd:import namespace="http://schemas.microsoft.com/office/infopath/2007/PartnerControls"/>
    <xsd:element name="SharedWithUsers" ma:index="13"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dílené s podrobnostmi" ma:internalName="SharedWithDetails" ma:readOnly="true">
      <xsd:simpleType>
        <xsd:restriction base="dms:Note">
          <xsd:maxLength value="255"/>
        </xsd:restriction>
      </xsd:simpleType>
    </xsd:element>
    <xsd:element name="TaxCatchAll" ma:index="23" nillable="true" ma:displayName="Taxonomy Catch All Column" ma:hidden="true" ma:list="{d2792a60-d1b7-490d-8fb9-49b2d8fa6c2e}" ma:internalName="TaxCatchAll" ma:showField="CatchAllData" ma:web="766e70fa-7670-43a6-99e2-cc25946fa8e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c5e1362-9f74-4471-aa03-524bf5ae6836">
      <Terms xmlns="http://schemas.microsoft.com/office/infopath/2007/PartnerControls"/>
    </lcf76f155ced4ddcb4097134ff3c332f>
    <TaxCatchAll xmlns="766e70fa-7670-43a6-99e2-cc25946fa8e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1AE63BB-D9A1-42DF-ABAD-C4AF158540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5e1362-9f74-4471-aa03-524bf5ae6836"/>
    <ds:schemaRef ds:uri="766e70fa-7670-43a6-99e2-cc25946fa8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FF6CB6E-57C1-4F84-BE7C-8129711AED9A}">
  <ds:schemaRefs>
    <ds:schemaRef ds:uri="http://schemas.openxmlformats.org/package/2006/metadata/core-properties"/>
    <ds:schemaRef ds:uri="http://schemas.microsoft.com/office/2006/metadata/properties"/>
    <ds:schemaRef ds:uri="http://www.w3.org/XML/1998/namespace"/>
    <ds:schemaRef ds:uri="http://purl.org/dc/terms/"/>
    <ds:schemaRef ds:uri="http://purl.org/dc/dcmitype/"/>
    <ds:schemaRef ds:uri="http://purl.org/dc/elements/1.1/"/>
    <ds:schemaRef ds:uri="http://schemas.microsoft.com/office/2006/documentManagement/types"/>
    <ds:schemaRef ds:uri="http://schemas.microsoft.com/office/infopath/2007/PartnerControls"/>
    <ds:schemaRef ds:uri="766e70fa-7670-43a6-99e2-cc25946fa8ea"/>
    <ds:schemaRef ds:uri="5c5e1362-9f74-4471-aa03-524bf5ae6836"/>
  </ds:schemaRefs>
</ds:datastoreItem>
</file>

<file path=customXml/itemProps3.xml><?xml version="1.0" encoding="utf-8"?>
<ds:datastoreItem xmlns:ds="http://schemas.openxmlformats.org/officeDocument/2006/customXml" ds:itemID="{E21F9C29-07B7-4244-BCA4-5C1C23B669F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Vítá%20vás%20PowerPoint(2)</Template>
  <TotalTime>1221</TotalTime>
  <Words>1196</Words>
  <Application>Microsoft Office PowerPoint</Application>
  <PresentationFormat>Širokoúhlá obrazovka</PresentationFormat>
  <Paragraphs>141</Paragraphs>
  <Slides>12</Slides>
  <Notes>9</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12</vt:i4>
      </vt:variant>
    </vt:vector>
  </HeadingPairs>
  <TitlesOfParts>
    <vt:vector size="17" baseType="lpstr">
      <vt:lpstr>Arial</vt:lpstr>
      <vt:lpstr>Calibri</vt:lpstr>
      <vt:lpstr>Roboto Slab</vt:lpstr>
      <vt:lpstr>Symbol</vt:lpstr>
      <vt:lpstr>Dokument Vítá vás</vt:lpstr>
      <vt:lpstr>Prezentace aplikace PowerPoint</vt:lpstr>
      <vt:lpstr>Program setkání</vt:lpstr>
      <vt:lpstr>Kreativní vouchery</vt:lpstr>
      <vt:lpstr>Galerie kreativců</vt:lpstr>
      <vt:lpstr>Galerie kreativců – ukázka profilu</vt:lpstr>
      <vt:lpstr>Neuznatelné výdaje projektu</vt:lpstr>
      <vt:lpstr>Vyjádření developera</vt:lpstr>
      <vt:lpstr>Povinné přílohy žádosti</vt:lpstr>
      <vt:lpstr>Další podmínky dotačního programu</vt:lpstr>
      <vt:lpstr>Hodnotící kritéria</vt:lpstr>
      <vt:lpstr>Hodnotící kritéria</vt:lpstr>
      <vt:lpstr>Kontaktní osoby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Michaela Hrabová</dc:creator>
  <cp:lastModifiedBy>Bergerová Tereza Mgr.</cp:lastModifiedBy>
  <cp:revision>204</cp:revision>
  <cp:lastPrinted>2021-04-26T16:45:58Z</cp:lastPrinted>
  <dcterms:created xsi:type="dcterms:W3CDTF">2019-04-16T13:33:36Z</dcterms:created>
  <dcterms:modified xsi:type="dcterms:W3CDTF">2022-12-13T10:14:06Z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0x010100AEE0AD79578F884DA448C38974415E02</vt:lpwstr>
  </property>
  <property fmtid="{D5CDD505-2E9C-101B-9397-08002B2CF9AE}" pid="3" name="MediaServiceImageTags">
    <vt:lpwstr/>
  </property>
</Properties>
</file>